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710" r:id="rId2"/>
  </p:sldMasterIdLst>
  <p:notesMasterIdLst>
    <p:notesMasterId r:id="rId50"/>
  </p:notesMasterIdLst>
  <p:handoutMasterIdLst>
    <p:handoutMasterId r:id="rId51"/>
  </p:handoutMasterIdLst>
  <p:sldIdLst>
    <p:sldId id="256" r:id="rId3"/>
    <p:sldId id="320" r:id="rId4"/>
    <p:sldId id="257" r:id="rId5"/>
    <p:sldId id="259" r:id="rId6"/>
    <p:sldId id="260" r:id="rId7"/>
    <p:sldId id="280" r:id="rId8"/>
    <p:sldId id="309" r:id="rId9"/>
    <p:sldId id="262" r:id="rId10"/>
    <p:sldId id="281" r:id="rId11"/>
    <p:sldId id="263" r:id="rId12"/>
    <p:sldId id="313" r:id="rId13"/>
    <p:sldId id="261" r:id="rId14"/>
    <p:sldId id="265" r:id="rId15"/>
    <p:sldId id="266" r:id="rId16"/>
    <p:sldId id="267" r:id="rId17"/>
    <p:sldId id="287" r:id="rId18"/>
    <p:sldId id="302" r:id="rId19"/>
    <p:sldId id="304" r:id="rId20"/>
    <p:sldId id="305" r:id="rId21"/>
    <p:sldId id="306" r:id="rId22"/>
    <p:sldId id="296" r:id="rId23"/>
    <p:sldId id="298" r:id="rId24"/>
    <p:sldId id="299" r:id="rId25"/>
    <p:sldId id="290" r:id="rId26"/>
    <p:sldId id="291" r:id="rId27"/>
    <p:sldId id="293" r:id="rId28"/>
    <p:sldId id="294" r:id="rId29"/>
    <p:sldId id="276" r:id="rId30"/>
    <p:sldId id="279" r:id="rId31"/>
    <p:sldId id="278" r:id="rId32"/>
    <p:sldId id="310" r:id="rId33"/>
    <p:sldId id="311" r:id="rId34"/>
    <p:sldId id="312" r:id="rId35"/>
    <p:sldId id="273" r:id="rId36"/>
    <p:sldId id="277" r:id="rId37"/>
    <p:sldId id="286" r:id="rId38"/>
    <p:sldId id="292" r:id="rId39"/>
    <p:sldId id="307" r:id="rId40"/>
    <p:sldId id="315" r:id="rId41"/>
    <p:sldId id="316" r:id="rId42"/>
    <p:sldId id="317" r:id="rId43"/>
    <p:sldId id="318" r:id="rId44"/>
    <p:sldId id="319" r:id="rId45"/>
    <p:sldId id="301" r:id="rId46"/>
    <p:sldId id="258" r:id="rId47"/>
    <p:sldId id="303" r:id="rId48"/>
    <p:sldId id="314" r:id="rId49"/>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295"/>
    <a:srgbClr val="116E8A"/>
    <a:srgbClr val="1D8DB0"/>
    <a:srgbClr val="147694"/>
    <a:srgbClr val="177E9D"/>
    <a:srgbClr val="00407A"/>
    <a:srgbClr val="86B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1" autoAdjust="0"/>
    <p:restoredTop sz="77753" autoAdjust="0"/>
  </p:normalViewPr>
  <p:slideViewPr>
    <p:cSldViewPr snapToObjects="1" showGuides="1">
      <p:cViewPr varScale="1">
        <p:scale>
          <a:sx n="69" d="100"/>
          <a:sy n="69" d="100"/>
        </p:scale>
        <p:origin x="-1712" y="-112"/>
      </p:cViewPr>
      <p:guideLst>
        <p:guide orient="horz" pos="3294"/>
        <p:guide pos="5602"/>
      </p:guideLst>
    </p:cSldViewPr>
  </p:slideViewPr>
  <p:outlineViewPr>
    <p:cViewPr>
      <p:scale>
        <a:sx n="33" d="100"/>
        <a:sy n="33" d="100"/>
      </p:scale>
      <p:origin x="0" y="0"/>
    </p:cViewPr>
  </p:outlineViewPr>
  <p:notesTextViewPr>
    <p:cViewPr>
      <p:scale>
        <a:sx n="1" d="1"/>
        <a:sy n="1" d="1"/>
      </p:scale>
      <p:origin x="0" y="0"/>
    </p:cViewPr>
  </p:notesTextViewPr>
  <p:notesViewPr>
    <p:cSldViewPr snapToObjects="1" showGuides="1">
      <p:cViewPr varScale="1">
        <p:scale>
          <a:sx n="73" d="100"/>
          <a:sy n="73" d="100"/>
        </p:scale>
        <p:origin x="-2028" y="-9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oleObject" Target="Work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marker>
            <c:symbol val="none"/>
          </c:marker>
          <c:xVal>
            <c:numRef>
              <c:f>Sheet1!$A$31:$I$31</c:f>
              <c:numCache>
                <c:formatCode>General</c:formatCode>
                <c:ptCount val="9"/>
                <c:pt idx="0">
                  <c:v>0.0</c:v>
                </c:pt>
                <c:pt idx="1">
                  <c:v>0.1</c:v>
                </c:pt>
                <c:pt idx="2">
                  <c:v>0.2</c:v>
                </c:pt>
                <c:pt idx="3">
                  <c:v>0.3</c:v>
                </c:pt>
                <c:pt idx="4">
                  <c:v>0.4</c:v>
                </c:pt>
                <c:pt idx="5">
                  <c:v>0.5</c:v>
                </c:pt>
                <c:pt idx="6">
                  <c:v>0.6</c:v>
                </c:pt>
                <c:pt idx="7">
                  <c:v>0.7</c:v>
                </c:pt>
                <c:pt idx="8">
                  <c:v>1.0</c:v>
                </c:pt>
              </c:numCache>
            </c:numRef>
          </c:xVal>
          <c:yVal>
            <c:numRef>
              <c:f>Sheet1!$A$32:$I$32</c:f>
              <c:numCache>
                <c:formatCode>General</c:formatCode>
                <c:ptCount val="9"/>
                <c:pt idx="0">
                  <c:v>0.0</c:v>
                </c:pt>
                <c:pt idx="1">
                  <c:v>0.332192809488736</c:v>
                </c:pt>
                <c:pt idx="2">
                  <c:v>0.464385618977472</c:v>
                </c:pt>
                <c:pt idx="3">
                  <c:v>0.521089678249862</c:v>
                </c:pt>
                <c:pt idx="4">
                  <c:v>0.528771237954945</c:v>
                </c:pt>
                <c:pt idx="5">
                  <c:v>0.5</c:v>
                </c:pt>
                <c:pt idx="6">
                  <c:v>0.442179356499724</c:v>
                </c:pt>
                <c:pt idx="7">
                  <c:v>0.360201220980831</c:v>
                </c:pt>
                <c:pt idx="8">
                  <c:v>0.0</c:v>
                </c:pt>
              </c:numCache>
            </c:numRef>
          </c:yVal>
          <c:smooth val="0"/>
        </c:ser>
        <c:dLbls>
          <c:showLegendKey val="0"/>
          <c:showVal val="0"/>
          <c:showCatName val="0"/>
          <c:showSerName val="0"/>
          <c:showPercent val="0"/>
          <c:showBubbleSize val="0"/>
        </c:dLbls>
        <c:axId val="2030003912"/>
        <c:axId val="2082634056"/>
      </c:scatterChart>
      <c:valAx>
        <c:axId val="2030003912"/>
        <c:scaling>
          <c:orientation val="minMax"/>
        </c:scaling>
        <c:delete val="1"/>
        <c:axPos val="b"/>
        <c:numFmt formatCode="General" sourceLinked="1"/>
        <c:majorTickMark val="out"/>
        <c:minorTickMark val="none"/>
        <c:tickLblPos val="nextTo"/>
        <c:crossAx val="2082634056"/>
        <c:crosses val="autoZero"/>
        <c:crossBetween val="midCat"/>
      </c:valAx>
      <c:valAx>
        <c:axId val="2082634056"/>
        <c:scaling>
          <c:orientation val="minMax"/>
        </c:scaling>
        <c:delete val="1"/>
        <c:axPos val="l"/>
        <c:numFmt formatCode="General" sourceLinked="1"/>
        <c:majorTickMark val="out"/>
        <c:minorTickMark val="none"/>
        <c:tickLblPos val="nextTo"/>
        <c:crossAx val="2030003912"/>
        <c:crosses val="autoZero"/>
        <c:crossBetween val="midCat"/>
      </c:valAx>
      <c:spPr>
        <a:noFill/>
        <a:ln w="25400">
          <a:noFill/>
        </a:ln>
      </c:spPr>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sz="1000" dirty="0">
              <a:latin typeface="Arial" pitchFamily="34" charset="0"/>
              <a:cs typeface="Arial" pitchFamily="34"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185198-F140-406E-8F04-DE9D809B9791}" type="datetimeFigureOut">
              <a:rPr lang="nl-BE" sz="1000" smtClean="0">
                <a:latin typeface="Arial" pitchFamily="34" charset="0"/>
                <a:cs typeface="Arial" pitchFamily="34" charset="0"/>
              </a:rPr>
              <a:pPr/>
              <a:t>10/12/19</a:t>
            </a:fld>
            <a:endParaRPr lang="nl-BE" sz="1000">
              <a:latin typeface="Arial" pitchFamily="34" charset="0"/>
              <a:cs typeface="Arial" pitchFamily="34"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sz="1000">
              <a:latin typeface="Arial" pitchFamily="34" charset="0"/>
              <a:cs typeface="Arial" pitchFamily="34"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024B3E-C6E9-4CB0-843C-3CD5676655AA}" type="slidenum">
              <a:rPr lang="nl-BE" sz="1000" smtClean="0"/>
              <a:pPr/>
              <a:t>‹#›</a:t>
            </a:fld>
            <a:endParaRPr lang="nl-BE" sz="1000"/>
          </a:p>
        </p:txBody>
      </p:sp>
    </p:spTree>
    <p:extLst>
      <p:ext uri="{BB962C8B-B14F-4D97-AF65-F5344CB8AC3E}">
        <p14:creationId xmlns:p14="http://schemas.microsoft.com/office/powerpoint/2010/main" val="3973219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itchFamily="34" charset="0"/>
                <a:cs typeface="Arial" pitchFamily="34" charset="0"/>
              </a:defRPr>
            </a:lvl1pPr>
          </a:lstStyle>
          <a:p>
            <a:fld id="{7AF0A2F9-EF49-41B3-9E69-7CDBDC14786A}" type="datetimeFigureOut">
              <a:rPr lang="nl-BE" smtClean="0"/>
              <a:pPr/>
              <a:t>10/12/19</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540000" y="4320000"/>
            <a:ext cx="5760000" cy="4140000"/>
          </a:xfrm>
          <a:prstGeom prst="rect">
            <a:avLst/>
          </a:prstGeom>
        </p:spPr>
        <p:txBody>
          <a:bodyPr vert="horz" lIns="91440" tIns="45720" rIns="91440" bIns="45720" rtlCol="0"/>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17C257C2-8D60-4760-88CB-024AF3EEC641}" type="slidenum">
              <a:rPr lang="nl-BE" smtClean="0"/>
              <a:pPr/>
              <a:t>‹#›</a:t>
            </a:fld>
            <a:endParaRPr lang="nl-BE"/>
          </a:p>
        </p:txBody>
      </p:sp>
    </p:spTree>
    <p:extLst>
      <p:ext uri="{BB962C8B-B14F-4D97-AF65-F5344CB8AC3E}">
        <p14:creationId xmlns:p14="http://schemas.microsoft.com/office/powerpoint/2010/main" val="329475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Arial" pitchFamily="34" charset="0"/>
                <a:ea typeface="+mn-ea"/>
                <a:cs typeface="Arial" pitchFamily="34" charset="0"/>
              </a:rPr>
              <a:t>Two-component system architecture</a:t>
            </a:r>
            <a:endParaRPr lang="en-US" sz="1200" b="0" kern="1200" dirty="0" smtClean="0">
              <a:solidFill>
                <a:schemeClr val="tx1"/>
              </a:solidFill>
              <a:latin typeface="Arial" pitchFamily="34" charset="0"/>
              <a:ea typeface="+mn-ea"/>
              <a:cs typeface="Arial" pitchFamily="34" charset="0"/>
            </a:endParaRPr>
          </a:p>
          <a:p>
            <a:r>
              <a:rPr lang="en-US" sz="1200" b="1" kern="1200" dirty="0" smtClean="0">
                <a:solidFill>
                  <a:schemeClr val="tx1"/>
                </a:solidFill>
                <a:latin typeface="Arial" pitchFamily="34" charset="0"/>
                <a:ea typeface="+mn-ea"/>
                <a:cs typeface="Arial" pitchFamily="34" charset="0"/>
              </a:rPr>
              <a:t>(A)</a:t>
            </a:r>
            <a:r>
              <a:rPr lang="en-US" sz="1200" b="0" kern="1200" dirty="0" smtClean="0">
                <a:solidFill>
                  <a:schemeClr val="tx1"/>
                </a:solidFill>
                <a:latin typeface="Arial" pitchFamily="34" charset="0"/>
                <a:ea typeface="+mn-ea"/>
                <a:cs typeface="Arial" pitchFamily="34" charset="0"/>
              </a:rPr>
              <a:t> Schematic representation of a canonical TCS. Many of these domains are repeated in other protein classes. The </a:t>
            </a:r>
            <a:r>
              <a:rPr lang="en-US" sz="1200" b="0" kern="1200" dirty="0" err="1" smtClean="0">
                <a:solidFill>
                  <a:schemeClr val="tx1"/>
                </a:solidFill>
                <a:latin typeface="Arial" pitchFamily="34" charset="0"/>
                <a:ea typeface="+mn-ea"/>
                <a:cs typeface="Arial" pitchFamily="34" charset="0"/>
              </a:rPr>
              <a:t>DHp</a:t>
            </a:r>
            <a:r>
              <a:rPr lang="en-US" sz="1200" b="0" kern="1200" dirty="0" smtClean="0">
                <a:solidFill>
                  <a:schemeClr val="tx1"/>
                </a:solidFill>
                <a:latin typeface="Arial" pitchFamily="34" charset="0"/>
                <a:ea typeface="+mn-ea"/>
                <a:cs typeface="Arial" pitchFamily="34" charset="0"/>
              </a:rPr>
              <a:t> is the catalytic core of </a:t>
            </a:r>
            <a:r>
              <a:rPr lang="en-US" sz="1200" b="0" kern="1200" dirty="0" err="1" smtClean="0">
                <a:solidFill>
                  <a:schemeClr val="tx1"/>
                </a:solidFill>
                <a:latin typeface="Arial" pitchFamily="34" charset="0"/>
                <a:ea typeface="+mn-ea"/>
                <a:cs typeface="Arial" pitchFamily="34" charset="0"/>
              </a:rPr>
              <a:t>Histidine</a:t>
            </a:r>
            <a:r>
              <a:rPr lang="en-US" sz="1200" b="0" kern="1200" dirty="0" smtClean="0">
                <a:solidFill>
                  <a:schemeClr val="tx1"/>
                </a:solidFill>
                <a:latin typeface="Arial" pitchFamily="34" charset="0"/>
                <a:ea typeface="+mn-ea"/>
                <a:cs typeface="Arial" pitchFamily="34" charset="0"/>
              </a:rPr>
              <a:t> Kinases. </a:t>
            </a:r>
            <a:r>
              <a:rPr lang="en-US" sz="1200" b="1" kern="1200" dirty="0" smtClean="0">
                <a:solidFill>
                  <a:schemeClr val="tx1"/>
                </a:solidFill>
                <a:latin typeface="Arial" pitchFamily="34" charset="0"/>
                <a:ea typeface="+mn-ea"/>
                <a:cs typeface="Arial" pitchFamily="34" charset="0"/>
              </a:rPr>
              <a:t>(B)</a:t>
            </a:r>
            <a:r>
              <a:rPr lang="en-US" sz="1200" b="0" kern="1200" dirty="0" smtClean="0">
                <a:solidFill>
                  <a:schemeClr val="tx1"/>
                </a:solidFill>
                <a:latin typeface="Arial" pitchFamily="34" charset="0"/>
                <a:ea typeface="+mn-ea"/>
                <a:cs typeface="Arial" pitchFamily="34" charset="0"/>
              </a:rPr>
              <a:t> Variable domain structures from three sensor and signal transducing domains colored to highlight key features. The yellow helix (top) shows the </a:t>
            </a:r>
            <a:r>
              <a:rPr lang="en-US" sz="1200" b="0" kern="1200" dirty="0" err="1" smtClean="0">
                <a:solidFill>
                  <a:schemeClr val="tx1"/>
                </a:solidFill>
                <a:latin typeface="Arial" pitchFamily="34" charset="0"/>
                <a:ea typeface="+mn-ea"/>
                <a:cs typeface="Arial" pitchFamily="34" charset="0"/>
              </a:rPr>
              <a:t>dimeric</a:t>
            </a:r>
            <a:r>
              <a:rPr lang="en-US" sz="1200" b="0" kern="1200" dirty="0" smtClean="0">
                <a:solidFill>
                  <a:schemeClr val="tx1"/>
                </a:solidFill>
                <a:latin typeface="Arial" pitchFamily="34" charset="0"/>
                <a:ea typeface="+mn-ea"/>
                <a:cs typeface="Arial" pitchFamily="34" charset="0"/>
              </a:rPr>
              <a:t> interface. The white and black helices (bottom) show input and output helices. </a:t>
            </a:r>
            <a:r>
              <a:rPr lang="en-US" sz="1200" b="1" kern="1200" dirty="0" smtClean="0">
                <a:solidFill>
                  <a:schemeClr val="tx1"/>
                </a:solidFill>
                <a:latin typeface="Arial" pitchFamily="34" charset="0"/>
                <a:ea typeface="+mn-ea"/>
                <a:cs typeface="Arial" pitchFamily="34" charset="0"/>
              </a:rPr>
              <a:t>(C)</a:t>
            </a:r>
            <a:r>
              <a:rPr lang="en-US" sz="1200" b="0" kern="1200" dirty="0" smtClean="0">
                <a:solidFill>
                  <a:schemeClr val="tx1"/>
                </a:solidFill>
                <a:latin typeface="Arial" pitchFamily="34" charset="0"/>
                <a:ea typeface="+mn-ea"/>
                <a:cs typeface="Arial" pitchFamily="34" charset="0"/>
              </a:rPr>
              <a:t> Structures of conserved domains, </a:t>
            </a:r>
            <a:r>
              <a:rPr lang="en-US" sz="1200" b="0" kern="1200" dirty="0" err="1" smtClean="0">
                <a:solidFill>
                  <a:schemeClr val="tx1"/>
                </a:solidFill>
                <a:latin typeface="Arial" pitchFamily="34" charset="0"/>
                <a:ea typeface="+mn-ea"/>
                <a:cs typeface="Arial" pitchFamily="34" charset="0"/>
              </a:rPr>
              <a:t>DHp</a:t>
            </a:r>
            <a:r>
              <a:rPr lang="en-US" sz="1200" b="0" kern="1200" dirty="0" smtClean="0">
                <a:solidFill>
                  <a:schemeClr val="tx1"/>
                </a:solidFill>
                <a:latin typeface="Arial" pitchFamily="34" charset="0"/>
                <a:ea typeface="+mn-ea"/>
                <a:cs typeface="Arial" pitchFamily="34" charset="0"/>
              </a:rPr>
              <a:t> and catalytic, colored to highlight various features. </a:t>
            </a:r>
            <a:r>
              <a:rPr lang="en-US" sz="1200" b="0" kern="1200" dirty="0" err="1" smtClean="0">
                <a:solidFill>
                  <a:schemeClr val="tx1"/>
                </a:solidFill>
                <a:latin typeface="Arial" pitchFamily="34" charset="0"/>
                <a:ea typeface="+mn-ea"/>
                <a:cs typeface="Arial" pitchFamily="34" charset="0"/>
              </a:rPr>
              <a:t>DHp</a:t>
            </a:r>
            <a:r>
              <a:rPr lang="en-US" sz="1200" b="0" kern="1200" dirty="0" smtClean="0">
                <a:solidFill>
                  <a:schemeClr val="tx1"/>
                </a:solidFill>
                <a:latin typeface="Arial" pitchFamily="34" charset="0"/>
                <a:ea typeface="+mn-ea"/>
                <a:cs typeface="Arial" pitchFamily="34" charset="0"/>
              </a:rPr>
              <a:t> </a:t>
            </a:r>
            <a:r>
              <a:rPr lang="en-US" sz="1200" b="0" kern="1200" dirty="0" err="1" smtClean="0">
                <a:solidFill>
                  <a:schemeClr val="tx1"/>
                </a:solidFill>
                <a:latin typeface="Arial" pitchFamily="34" charset="0"/>
                <a:ea typeface="+mn-ea"/>
                <a:cs typeface="Arial" pitchFamily="34" charset="0"/>
              </a:rPr>
              <a:t>dimeric</a:t>
            </a:r>
            <a:r>
              <a:rPr lang="en-US" sz="1200" b="0" kern="1200" dirty="0" smtClean="0">
                <a:solidFill>
                  <a:schemeClr val="tx1"/>
                </a:solidFill>
                <a:latin typeface="Arial" pitchFamily="34" charset="0"/>
                <a:ea typeface="+mn-ea"/>
                <a:cs typeface="Arial" pitchFamily="34" charset="0"/>
              </a:rPr>
              <a:t> structure (top) has the N-terminal helix colored in orange and the C-terminal helix in blue. Critical regions for function are labeled and color-coded in the CA structure (bottom).</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7</a:t>
            </a:fld>
            <a:endParaRPr lang="nl-BE"/>
          </a:p>
        </p:txBody>
      </p:sp>
    </p:spTree>
    <p:extLst>
      <p:ext uri="{BB962C8B-B14F-4D97-AF65-F5344CB8AC3E}">
        <p14:creationId xmlns:p14="http://schemas.microsoft.com/office/powerpoint/2010/main" val="178720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Arial" pitchFamily="34" charset="0"/>
                <a:ea typeface="+mn-ea"/>
                <a:cs typeface="Arial" pitchFamily="34" charset="0"/>
              </a:rPr>
              <a:t>A) We </a:t>
            </a:r>
            <a:r>
              <a:rPr lang="en-GB" sz="1200" b="0" i="0" kern="1200" dirty="0" err="1" smtClean="0">
                <a:solidFill>
                  <a:schemeClr val="tx1"/>
                </a:solidFill>
                <a:effectLst/>
                <a:latin typeface="Arial" pitchFamily="34" charset="0"/>
                <a:ea typeface="+mn-ea"/>
                <a:cs typeface="Arial" pitchFamily="34" charset="0"/>
              </a:rPr>
              <a:t>analyzed</a:t>
            </a:r>
            <a:r>
              <a:rPr lang="en-GB" sz="1200" b="0" i="0" kern="1200" dirty="0" smtClean="0">
                <a:solidFill>
                  <a:schemeClr val="tx1"/>
                </a:solidFill>
                <a:effectLst/>
                <a:latin typeface="Arial" pitchFamily="34" charset="0"/>
                <a:ea typeface="+mn-ea"/>
                <a:cs typeface="Arial" pitchFamily="34" charset="0"/>
              </a:rPr>
              <a:t> the conservation of 10 </a:t>
            </a:r>
            <a:r>
              <a:rPr lang="en-GB" sz="1200" b="0" i="0" kern="1200" dirty="0" err="1" smtClean="0">
                <a:solidFill>
                  <a:schemeClr val="tx1"/>
                </a:solidFill>
                <a:effectLst/>
                <a:latin typeface="Arial" pitchFamily="34" charset="0"/>
                <a:ea typeface="+mn-ea"/>
                <a:cs typeface="Arial" pitchFamily="34" charset="0"/>
              </a:rPr>
              <a:t>phosphoproteomes</a:t>
            </a:r>
            <a:r>
              <a:rPr lang="en-GB" sz="1200" b="0" i="0" kern="1200" dirty="0" smtClean="0">
                <a:solidFill>
                  <a:schemeClr val="tx1"/>
                </a:solidFill>
                <a:effectLst/>
                <a:latin typeface="Arial" pitchFamily="34" charset="0"/>
                <a:ea typeface="+mn-ea"/>
                <a:cs typeface="Arial" pitchFamily="34" charset="0"/>
              </a:rPr>
              <a:t> against that of </a:t>
            </a:r>
            <a:r>
              <a:rPr lang="en-GB" sz="1200" b="0" i="1" kern="1200" dirty="0" err="1" smtClean="0">
                <a:solidFill>
                  <a:schemeClr val="tx1"/>
                </a:solidFill>
                <a:effectLst/>
                <a:latin typeface="Arial" pitchFamily="34" charset="0"/>
                <a:ea typeface="+mn-ea"/>
                <a:cs typeface="Arial" pitchFamily="34" charset="0"/>
              </a:rPr>
              <a:t>H.sapiens</a:t>
            </a:r>
            <a:r>
              <a:rPr lang="en-GB" sz="1200" b="0" i="0" kern="1200" dirty="0" smtClean="0">
                <a:solidFill>
                  <a:schemeClr val="tx1"/>
                </a:solidFill>
                <a:effectLst/>
                <a:latin typeface="Arial" pitchFamily="34" charset="0"/>
                <a:ea typeface="+mn-ea"/>
                <a:cs typeface="Arial" pitchFamily="34" charset="0"/>
              </a:rPr>
              <a:t> using protein alignments of 1-to-1 </a:t>
            </a:r>
            <a:r>
              <a:rPr lang="en-GB" sz="1200" b="0" i="0" kern="1200" dirty="0" err="1" smtClean="0">
                <a:solidFill>
                  <a:schemeClr val="tx1"/>
                </a:solidFill>
                <a:effectLst/>
                <a:latin typeface="Arial" pitchFamily="34" charset="0"/>
                <a:ea typeface="+mn-ea"/>
                <a:cs typeface="Arial" pitchFamily="34" charset="0"/>
              </a:rPr>
              <a:t>orthologs</a:t>
            </a:r>
            <a:r>
              <a:rPr lang="en-GB" sz="1200" b="0" i="0" kern="1200" dirty="0" smtClean="0">
                <a:solidFill>
                  <a:schemeClr val="tx1"/>
                </a:solidFill>
                <a:effectLst/>
                <a:latin typeface="Arial" pitchFamily="34" charset="0"/>
                <a:ea typeface="+mn-ea"/>
                <a:cs typeface="Arial" pitchFamily="34" charset="0"/>
              </a:rPr>
              <a:t>. For each species, we compared the conservation of the </a:t>
            </a:r>
            <a:r>
              <a:rPr lang="en-GB" sz="1200" b="0" i="0" kern="1200" dirty="0" err="1" smtClean="0">
                <a:solidFill>
                  <a:schemeClr val="tx1"/>
                </a:solidFill>
                <a:effectLst/>
                <a:latin typeface="Arial" pitchFamily="34" charset="0"/>
                <a:ea typeface="+mn-ea"/>
                <a:cs typeface="Arial" pitchFamily="34" charset="0"/>
              </a:rPr>
              <a:t>phosphoacceptor</a:t>
            </a:r>
            <a:r>
              <a:rPr lang="en-GB" sz="1200" b="0" i="0" kern="1200" dirty="0" smtClean="0">
                <a:solidFill>
                  <a:schemeClr val="tx1"/>
                </a:solidFill>
                <a:effectLst/>
                <a:latin typeface="Arial" pitchFamily="34" charset="0"/>
                <a:ea typeface="+mn-ea"/>
                <a:cs typeface="Arial" pitchFamily="34" charset="0"/>
              </a:rPr>
              <a:t> residues (i.e. sequence conservation) with the conservation of phosphorylation site based on the MS experimental evidence. A random expectation or null model for each case was determined based on the random shuffling of </a:t>
            </a:r>
            <a:r>
              <a:rPr lang="en-GB" sz="1200" b="0" i="0" kern="1200" dirty="0" err="1" smtClean="0">
                <a:solidFill>
                  <a:schemeClr val="tx1"/>
                </a:solidFill>
                <a:effectLst/>
                <a:latin typeface="Arial" pitchFamily="34" charset="0"/>
                <a:ea typeface="+mn-ea"/>
                <a:cs typeface="Arial" pitchFamily="34" charset="0"/>
              </a:rPr>
              <a:t>phosphosite</a:t>
            </a:r>
            <a:r>
              <a:rPr lang="en-GB" sz="1200" b="0" i="0" kern="1200" dirty="0" smtClean="0">
                <a:solidFill>
                  <a:schemeClr val="tx1"/>
                </a:solidFill>
                <a:effectLst/>
                <a:latin typeface="Arial" pitchFamily="34" charset="0"/>
                <a:ea typeface="+mn-ea"/>
                <a:cs typeface="Arial" pitchFamily="34" charset="0"/>
              </a:rPr>
              <a:t> positions within each human protein. B) Ratio of observed conservation over random expectation. C) Ratio of conservation over random expectation ratio for different PTMs. D) Predicted coverage and conservation in </a:t>
            </a:r>
            <a:r>
              <a:rPr lang="en-GB" sz="1200" b="0" i="1" kern="1200" dirty="0" err="1" smtClean="0">
                <a:solidFill>
                  <a:schemeClr val="tx1"/>
                </a:solidFill>
                <a:effectLst/>
                <a:latin typeface="Arial" pitchFamily="34" charset="0"/>
                <a:ea typeface="+mn-ea"/>
                <a:cs typeface="Arial" pitchFamily="34" charset="0"/>
              </a:rPr>
              <a:t>H.sapiens</a:t>
            </a:r>
            <a:r>
              <a:rPr lang="en-GB" sz="1200" b="0" i="0" kern="1200" dirty="0" smtClean="0">
                <a:solidFill>
                  <a:schemeClr val="tx1"/>
                </a:solidFill>
                <a:effectLst/>
                <a:latin typeface="Arial" pitchFamily="34" charset="0"/>
                <a:ea typeface="+mn-ea"/>
                <a:cs typeface="Arial" pitchFamily="34" charset="0"/>
              </a:rPr>
              <a:t> for 12 different previously reported </a:t>
            </a:r>
            <a:r>
              <a:rPr lang="en-GB" sz="1200" b="0" i="0" kern="1200" dirty="0" err="1" smtClean="0">
                <a:solidFill>
                  <a:schemeClr val="tx1"/>
                </a:solidFill>
                <a:effectLst/>
                <a:latin typeface="Arial" pitchFamily="34" charset="0"/>
                <a:ea typeface="+mn-ea"/>
                <a:cs typeface="Arial" pitchFamily="34" charset="0"/>
              </a:rPr>
              <a:t>phosphoproteomics</a:t>
            </a:r>
            <a:r>
              <a:rPr lang="en-GB" sz="1200" b="0" i="0" kern="1200" dirty="0" smtClean="0">
                <a:solidFill>
                  <a:schemeClr val="tx1"/>
                </a:solidFill>
                <a:effectLst/>
                <a:latin typeface="Arial" pitchFamily="34" charset="0"/>
                <a:ea typeface="+mn-ea"/>
                <a:cs typeface="Arial" pitchFamily="34" charset="0"/>
              </a:rPr>
              <a:t> experiments for </a:t>
            </a:r>
            <a:r>
              <a:rPr lang="en-GB" sz="1200" b="0" i="1" kern="1200" dirty="0" err="1" smtClean="0">
                <a:solidFill>
                  <a:schemeClr val="tx1"/>
                </a:solidFill>
                <a:effectLst/>
                <a:latin typeface="Arial" pitchFamily="34" charset="0"/>
                <a:ea typeface="+mn-ea"/>
                <a:cs typeface="Arial" pitchFamily="34" charset="0"/>
              </a:rPr>
              <a:t>S.cerevisiae</a:t>
            </a:r>
            <a:r>
              <a:rPr lang="en-GB" sz="1200" b="0" i="0" kern="1200" dirty="0" smtClean="0">
                <a:solidFill>
                  <a:schemeClr val="tx1"/>
                </a:solidFill>
                <a:effectLst/>
                <a:latin typeface="Arial" pitchFamily="34" charset="0"/>
                <a:ea typeface="+mn-ea"/>
                <a:cs typeface="Arial" pitchFamily="34" charset="0"/>
              </a:rPr>
              <a:t>. E) To access the impact of data quality on the conservation values we made use of different criteria to define subsets of </a:t>
            </a:r>
            <a:r>
              <a:rPr lang="en-GB" sz="1200" b="0" i="1" kern="1200" dirty="0" err="1" smtClean="0">
                <a:solidFill>
                  <a:schemeClr val="tx1"/>
                </a:solidFill>
                <a:effectLst/>
                <a:latin typeface="Arial" pitchFamily="34" charset="0"/>
                <a:ea typeface="+mn-ea"/>
                <a:cs typeface="Arial" pitchFamily="34" charset="0"/>
              </a:rPr>
              <a:t>S.cerevisiae</a:t>
            </a:r>
            <a:r>
              <a:rPr lang="en-GB" sz="1200" b="0" i="0" kern="1200" dirty="0" smtClean="0">
                <a:solidFill>
                  <a:schemeClr val="tx1"/>
                </a:solidFill>
                <a:effectLst/>
                <a:latin typeface="Arial" pitchFamily="34" charset="0"/>
                <a:ea typeface="+mn-ea"/>
                <a:cs typeface="Arial" pitchFamily="34" charset="0"/>
              </a:rPr>
              <a:t> </a:t>
            </a:r>
            <a:r>
              <a:rPr lang="en-GB" sz="1200" b="0" i="0" kern="1200" dirty="0" err="1" smtClean="0">
                <a:solidFill>
                  <a:schemeClr val="tx1"/>
                </a:solidFill>
                <a:effectLst/>
                <a:latin typeface="Arial" pitchFamily="34" charset="0"/>
                <a:ea typeface="+mn-ea"/>
                <a:cs typeface="Arial" pitchFamily="34" charset="0"/>
              </a:rPr>
              <a:t>phosphosites</a:t>
            </a:r>
            <a:r>
              <a:rPr lang="en-GB" sz="1200" b="0" i="0" kern="1200" dirty="0" smtClean="0">
                <a:solidFill>
                  <a:schemeClr val="tx1"/>
                </a:solidFill>
                <a:effectLst/>
                <a:latin typeface="Arial" pitchFamily="34" charset="0"/>
                <a:ea typeface="+mn-ea"/>
                <a:cs typeface="Arial" pitchFamily="34" charset="0"/>
              </a:rPr>
              <a:t>. For each subset we calculated the observed conservation </a:t>
            </a:r>
            <a:r>
              <a:rPr lang="en-GB" sz="1200" b="0" i="0" kern="1200" dirty="0" err="1" smtClean="0">
                <a:solidFill>
                  <a:schemeClr val="tx1"/>
                </a:solidFill>
                <a:effectLst/>
                <a:latin typeface="Arial" pitchFamily="34" charset="0"/>
                <a:ea typeface="+mn-ea"/>
                <a:cs typeface="Arial" pitchFamily="34" charset="0"/>
              </a:rPr>
              <a:t>in</a:t>
            </a:r>
            <a:r>
              <a:rPr lang="en-GB" sz="1200" b="0" i="1" kern="1200" dirty="0" err="1" smtClean="0">
                <a:solidFill>
                  <a:schemeClr val="tx1"/>
                </a:solidFill>
                <a:effectLst/>
                <a:latin typeface="Arial" pitchFamily="34" charset="0"/>
                <a:ea typeface="+mn-ea"/>
                <a:cs typeface="Arial" pitchFamily="34" charset="0"/>
              </a:rPr>
              <a:t>H.sapiens</a:t>
            </a:r>
            <a:r>
              <a:rPr lang="en-GB" sz="1200" b="0" i="0" kern="1200" dirty="0" smtClean="0">
                <a:solidFill>
                  <a:schemeClr val="tx1"/>
                </a:solidFill>
                <a:effectLst/>
                <a:latin typeface="Arial" pitchFamily="34" charset="0"/>
                <a:ea typeface="+mn-ea"/>
                <a:cs typeface="Arial" pitchFamily="34" charset="0"/>
              </a:rPr>
              <a:t> as well as the expected value based on random sampling.</a:t>
            </a:r>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21</a:t>
            </a:fld>
            <a:endParaRPr lang="nl-BE"/>
          </a:p>
        </p:txBody>
      </p:sp>
    </p:spTree>
    <p:extLst>
      <p:ext uri="{BB962C8B-B14F-4D97-AF65-F5344CB8AC3E}">
        <p14:creationId xmlns:p14="http://schemas.microsoft.com/office/powerpoint/2010/main" val="1809473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itchFamily="34" charset="0"/>
                <a:ea typeface="+mn-ea"/>
                <a:cs typeface="Arial" pitchFamily="34" charset="0"/>
              </a:rPr>
              <a:t>Two different PTM types have been observed to cross-regulate each other in the same protein where for example a </a:t>
            </a:r>
            <a:r>
              <a:rPr lang="en-US" sz="1200" kern="1200" dirty="0" err="1" smtClean="0">
                <a:solidFill>
                  <a:schemeClr val="tx1"/>
                </a:solidFill>
                <a:effectLst/>
                <a:latin typeface="Arial" pitchFamily="34" charset="0"/>
                <a:ea typeface="+mn-ea"/>
                <a:cs typeface="Arial" pitchFamily="34" charset="0"/>
              </a:rPr>
              <a:t>phosphosite</a:t>
            </a:r>
            <a:r>
              <a:rPr lang="en-US" sz="1200" kern="1200" dirty="0" smtClean="0">
                <a:solidFill>
                  <a:schemeClr val="tx1"/>
                </a:solidFill>
                <a:effectLst/>
                <a:latin typeface="Arial" pitchFamily="34" charset="0"/>
                <a:ea typeface="+mn-ea"/>
                <a:cs typeface="Arial" pitchFamily="34" charset="0"/>
              </a:rPr>
              <a:t> may recruit an E3-ligase promoting protein </a:t>
            </a:r>
            <a:r>
              <a:rPr lang="en-US" sz="1200" kern="1200" dirty="0" err="1" smtClean="0">
                <a:solidFill>
                  <a:schemeClr val="tx1"/>
                </a:solidFill>
                <a:effectLst/>
                <a:latin typeface="Arial" pitchFamily="34" charset="0"/>
                <a:ea typeface="+mn-ea"/>
                <a:cs typeface="Arial" pitchFamily="34" charset="0"/>
              </a:rPr>
              <a:t>ubiquitylation</a:t>
            </a:r>
            <a:r>
              <a:rPr lang="en-US" sz="1200" kern="1200" dirty="0" smtClean="0">
                <a:solidFill>
                  <a:schemeClr val="tx1"/>
                </a:solidFill>
                <a:effectLst/>
                <a:latin typeface="Arial" pitchFamily="34" charset="0"/>
                <a:ea typeface="+mn-ea"/>
                <a:cs typeface="Arial" pitchFamily="34" charset="0"/>
              </a:rPr>
              <a:t>. The regulatory enzyme of one type can be regulated by modification of another type such as the regulation of protein kinases via acetylation (regulation of regulators). Additionally, a binder for one PTM type may be regulated by a modification site of a different type. This has been observed for 14-3-3 domains which can bind </a:t>
            </a:r>
            <a:r>
              <a:rPr lang="en-US" sz="1200" kern="1200" dirty="0" err="1" smtClean="0">
                <a:solidFill>
                  <a:schemeClr val="tx1"/>
                </a:solidFill>
                <a:effectLst/>
                <a:latin typeface="Arial" pitchFamily="34" charset="0"/>
                <a:ea typeface="+mn-ea"/>
                <a:cs typeface="Arial" pitchFamily="34" charset="0"/>
              </a:rPr>
              <a:t>phosphosites</a:t>
            </a:r>
            <a:r>
              <a:rPr lang="en-US" sz="1200" kern="1200" dirty="0" smtClean="0">
                <a:solidFill>
                  <a:schemeClr val="tx1"/>
                </a:solidFill>
                <a:effectLst/>
                <a:latin typeface="Arial" pitchFamily="34" charset="0"/>
                <a:ea typeface="+mn-ea"/>
                <a:cs typeface="Arial" pitchFamily="34" charset="0"/>
              </a:rPr>
              <a:t> and have been shown to be regulated by acetylation (regulation of regulators). </a:t>
            </a:r>
            <a:endParaRPr lang="en-GB" sz="1200" kern="1200" dirty="0" smtClean="0">
              <a:solidFill>
                <a:schemeClr val="tx1"/>
              </a:solidFill>
              <a:effectLst/>
              <a:latin typeface="Arial" pitchFamily="34" charset="0"/>
              <a:ea typeface="+mn-ea"/>
              <a:cs typeface="Arial" pitchFamily="34" charset="0"/>
            </a:endParaRPr>
          </a:p>
          <a:p>
            <a:endParaRPr lang="en-GB"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38</a:t>
            </a:fld>
            <a:endParaRPr lang="nl-BE"/>
          </a:p>
        </p:txBody>
      </p:sp>
    </p:spTree>
    <p:extLst>
      <p:ext uri="{BB962C8B-B14F-4D97-AF65-F5344CB8AC3E}">
        <p14:creationId xmlns:p14="http://schemas.microsoft.com/office/powerpoint/2010/main" val="3932552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itchFamily="34" charset="0"/>
                <a:ea typeface="+mn-ea"/>
                <a:cs typeface="Arial" pitchFamily="34" charset="0"/>
              </a:rPr>
              <a:t>State-transition diagram for the </a:t>
            </a:r>
            <a:r>
              <a:rPr lang="en-US" sz="1200" kern="1200" dirty="0" err="1" smtClean="0">
                <a:solidFill>
                  <a:schemeClr val="tx1"/>
                </a:solidFill>
                <a:latin typeface="Arial" pitchFamily="34" charset="0"/>
                <a:ea typeface="+mn-ea"/>
                <a:cs typeface="Arial" pitchFamily="34" charset="0"/>
              </a:rPr>
              <a:t>phylo</a:t>
            </a:r>
            <a:r>
              <a:rPr lang="en-US" sz="1200" kern="1200" dirty="0" smtClean="0">
                <a:solidFill>
                  <a:schemeClr val="tx1"/>
                </a:solidFill>
                <a:latin typeface="Arial" pitchFamily="34" charset="0"/>
                <a:ea typeface="+mn-ea"/>
                <a:cs typeface="Arial" pitchFamily="34" charset="0"/>
              </a:rPr>
              <a:t>-HMM used by </a:t>
            </a:r>
            <a:r>
              <a:rPr lang="en-US" sz="1200" kern="1200" dirty="0" err="1" smtClean="0">
                <a:solidFill>
                  <a:schemeClr val="tx1"/>
                </a:solidFill>
                <a:latin typeface="Arial" pitchFamily="34" charset="0"/>
                <a:ea typeface="+mn-ea"/>
                <a:cs typeface="Arial" pitchFamily="34" charset="0"/>
              </a:rPr>
              <a:t>phastCons</a:t>
            </a:r>
            <a:r>
              <a:rPr lang="en-US" sz="1200" kern="1200" dirty="0" smtClean="0">
                <a:solidFill>
                  <a:schemeClr val="tx1"/>
                </a:solidFill>
                <a:latin typeface="Arial" pitchFamily="34" charset="0"/>
                <a:ea typeface="+mn-ea"/>
                <a:cs typeface="Arial" pitchFamily="34" charset="0"/>
              </a:rPr>
              <a:t>, which consists of a state for conserved regions (c) and a state for </a:t>
            </a:r>
            <a:r>
              <a:rPr lang="en-US" sz="1200" kern="1200" dirty="0" err="1" smtClean="0">
                <a:solidFill>
                  <a:schemeClr val="tx1"/>
                </a:solidFill>
                <a:latin typeface="Arial" pitchFamily="34" charset="0"/>
                <a:ea typeface="+mn-ea"/>
                <a:cs typeface="Arial" pitchFamily="34" charset="0"/>
              </a:rPr>
              <a:t>nonconserved</a:t>
            </a:r>
            <a:r>
              <a:rPr lang="en-US" sz="1200" kern="1200" dirty="0" smtClean="0">
                <a:solidFill>
                  <a:schemeClr val="tx1"/>
                </a:solidFill>
                <a:latin typeface="Arial" pitchFamily="34" charset="0"/>
                <a:ea typeface="+mn-ea"/>
                <a:cs typeface="Arial" pitchFamily="34" charset="0"/>
              </a:rPr>
              <a:t> regions (n). Each state is associated with a phylogenetic model (</a:t>
            </a:r>
            <a:r>
              <a:rPr lang="en-US" sz="1200" kern="1200" dirty="0" err="1" smtClean="0">
                <a:solidFill>
                  <a:schemeClr val="tx1"/>
                </a:solidFill>
                <a:latin typeface="Arial" pitchFamily="34" charset="0"/>
                <a:ea typeface="+mn-ea"/>
                <a:cs typeface="Arial" pitchFamily="34" charset="0"/>
              </a:rPr>
              <a:t>ψ</a:t>
            </a:r>
            <a:r>
              <a:rPr lang="en-US" sz="1200" kern="1200" baseline="-25000" dirty="0" err="1" smtClean="0">
                <a:solidFill>
                  <a:schemeClr val="tx1"/>
                </a:solidFill>
                <a:latin typeface="Arial" pitchFamily="34" charset="0"/>
                <a:ea typeface="+mn-ea"/>
                <a:cs typeface="Arial" pitchFamily="34" charset="0"/>
              </a:rPr>
              <a:t>c</a:t>
            </a:r>
            <a:r>
              <a:rPr lang="en-US" sz="1200" kern="1200" baseline="0" dirty="0" smtClean="0">
                <a:solidFill>
                  <a:schemeClr val="tx1"/>
                </a:solidFill>
                <a:latin typeface="Arial" pitchFamily="34" charset="0"/>
                <a:ea typeface="+mn-ea"/>
                <a:cs typeface="Arial" pitchFamily="34" charset="0"/>
              </a:rPr>
              <a:t> and </a:t>
            </a:r>
            <a:r>
              <a:rPr lang="en-US" sz="1200" kern="1200" baseline="0" dirty="0" err="1" smtClean="0">
                <a:solidFill>
                  <a:schemeClr val="tx1"/>
                </a:solidFill>
                <a:latin typeface="Arial" pitchFamily="34" charset="0"/>
                <a:ea typeface="+mn-ea"/>
                <a:cs typeface="Arial" pitchFamily="34" charset="0"/>
              </a:rPr>
              <a:t>ψ</a:t>
            </a:r>
            <a:r>
              <a:rPr lang="en-US" sz="1200" kern="1200" baseline="-25000" dirty="0" err="1" smtClean="0">
                <a:solidFill>
                  <a:schemeClr val="tx1"/>
                </a:solidFill>
                <a:latin typeface="Arial" pitchFamily="34" charset="0"/>
                <a:ea typeface="+mn-ea"/>
                <a:cs typeface="Arial" pitchFamily="34" charset="0"/>
              </a:rPr>
              <a:t>n</a:t>
            </a:r>
            <a:r>
              <a:rPr lang="en-US" sz="1200" kern="1200" baseline="0" dirty="0" smtClean="0">
                <a:solidFill>
                  <a:schemeClr val="tx1"/>
                </a:solidFill>
                <a:latin typeface="Arial" pitchFamily="34" charset="0"/>
                <a:ea typeface="+mn-ea"/>
                <a:cs typeface="Arial" pitchFamily="34" charset="0"/>
              </a:rPr>
              <a:t>); these models are identical except for a scaling parameter </a:t>
            </a:r>
            <a:r>
              <a:rPr lang="en-US" sz="1200" kern="1200" baseline="0" dirty="0" err="1" smtClean="0">
                <a:solidFill>
                  <a:schemeClr val="tx1"/>
                </a:solidFill>
                <a:latin typeface="Arial" pitchFamily="34" charset="0"/>
                <a:ea typeface="+mn-ea"/>
                <a:cs typeface="Arial" pitchFamily="34" charset="0"/>
              </a:rPr>
              <a:t>ρ</a:t>
            </a:r>
            <a:r>
              <a:rPr lang="en-US" sz="1200" kern="1200" baseline="0" dirty="0" smtClean="0">
                <a:solidFill>
                  <a:schemeClr val="tx1"/>
                </a:solidFill>
                <a:latin typeface="Arial" pitchFamily="34" charset="0"/>
                <a:ea typeface="+mn-ea"/>
                <a:cs typeface="Arial" pitchFamily="34" charset="0"/>
              </a:rPr>
              <a:t> (0 ≤ </a:t>
            </a:r>
            <a:r>
              <a:rPr lang="en-US" sz="1200" kern="1200" baseline="0" dirty="0" err="1" smtClean="0">
                <a:solidFill>
                  <a:schemeClr val="tx1"/>
                </a:solidFill>
                <a:latin typeface="Arial" pitchFamily="34" charset="0"/>
                <a:ea typeface="+mn-ea"/>
                <a:cs typeface="Arial" pitchFamily="34" charset="0"/>
              </a:rPr>
              <a:t>ρ</a:t>
            </a:r>
            <a:r>
              <a:rPr lang="en-US" sz="1200" kern="1200" baseline="0" dirty="0" smtClean="0">
                <a:solidFill>
                  <a:schemeClr val="tx1"/>
                </a:solidFill>
                <a:latin typeface="Arial" pitchFamily="34" charset="0"/>
                <a:ea typeface="+mn-ea"/>
                <a:cs typeface="Arial" pitchFamily="34" charset="0"/>
              </a:rPr>
              <a:t> ≤ 1), which is applied to the branch lengths of </a:t>
            </a:r>
            <a:r>
              <a:rPr lang="en-US" sz="1200" kern="1200" baseline="0" dirty="0" err="1" smtClean="0">
                <a:solidFill>
                  <a:schemeClr val="tx1"/>
                </a:solidFill>
                <a:latin typeface="Arial" pitchFamily="34" charset="0"/>
                <a:ea typeface="+mn-ea"/>
                <a:cs typeface="Arial" pitchFamily="34" charset="0"/>
              </a:rPr>
              <a:t>ψ</a:t>
            </a:r>
            <a:r>
              <a:rPr lang="en-US" sz="1200" kern="1200" baseline="-25000" dirty="0" err="1" smtClean="0">
                <a:solidFill>
                  <a:schemeClr val="tx1"/>
                </a:solidFill>
                <a:latin typeface="Arial" pitchFamily="34" charset="0"/>
                <a:ea typeface="+mn-ea"/>
                <a:cs typeface="Arial" pitchFamily="34" charset="0"/>
              </a:rPr>
              <a:t>c</a:t>
            </a:r>
            <a:r>
              <a:rPr lang="en-US" sz="1200" kern="1200" baseline="0" dirty="0" smtClean="0">
                <a:solidFill>
                  <a:schemeClr val="tx1"/>
                </a:solidFill>
                <a:latin typeface="Arial" pitchFamily="34" charset="0"/>
                <a:ea typeface="+mn-ea"/>
                <a:cs typeface="Arial" pitchFamily="34" charset="0"/>
              </a:rPr>
              <a:t> and represents the average rate of substitution in conserved regions as a fraction of the average rate in </a:t>
            </a:r>
            <a:r>
              <a:rPr lang="en-US" sz="1200" kern="1200" baseline="0" dirty="0" err="1" smtClean="0">
                <a:solidFill>
                  <a:schemeClr val="tx1"/>
                </a:solidFill>
                <a:latin typeface="Arial" pitchFamily="34" charset="0"/>
                <a:ea typeface="+mn-ea"/>
                <a:cs typeface="Arial" pitchFamily="34" charset="0"/>
              </a:rPr>
              <a:t>nonconserved</a:t>
            </a:r>
            <a:r>
              <a:rPr lang="en-US" sz="1200" kern="1200" baseline="0" dirty="0" smtClean="0">
                <a:solidFill>
                  <a:schemeClr val="tx1"/>
                </a:solidFill>
                <a:latin typeface="Arial" pitchFamily="34" charset="0"/>
                <a:ea typeface="+mn-ea"/>
                <a:cs typeface="Arial" pitchFamily="34" charset="0"/>
              </a:rPr>
              <a:t> regions (see Methods). Two parameters, μ and </a:t>
            </a:r>
            <a:r>
              <a:rPr lang="en-US" sz="1200" kern="1200" baseline="0" dirty="0" err="1" smtClean="0">
                <a:solidFill>
                  <a:schemeClr val="tx1"/>
                </a:solidFill>
                <a:latin typeface="Arial" pitchFamily="34" charset="0"/>
                <a:ea typeface="+mn-ea"/>
                <a:cs typeface="Arial" pitchFamily="34" charset="0"/>
              </a:rPr>
              <a:t>ν</a:t>
            </a:r>
            <a:r>
              <a:rPr lang="en-US" sz="1200" kern="1200" baseline="0" dirty="0" smtClean="0">
                <a:solidFill>
                  <a:schemeClr val="tx1"/>
                </a:solidFill>
                <a:latin typeface="Arial" pitchFamily="34" charset="0"/>
                <a:ea typeface="+mn-ea"/>
                <a:cs typeface="Arial" pitchFamily="34" charset="0"/>
              </a:rPr>
              <a:t> (0 ≤ μ, </a:t>
            </a:r>
            <a:r>
              <a:rPr lang="en-US" sz="1200" kern="1200" baseline="0" dirty="0" err="1" smtClean="0">
                <a:solidFill>
                  <a:schemeClr val="tx1"/>
                </a:solidFill>
                <a:latin typeface="Arial" pitchFamily="34" charset="0"/>
                <a:ea typeface="+mn-ea"/>
                <a:cs typeface="Arial" pitchFamily="34" charset="0"/>
              </a:rPr>
              <a:t>ν</a:t>
            </a:r>
            <a:r>
              <a:rPr lang="en-US" sz="1200" kern="1200" baseline="0" dirty="0" smtClean="0">
                <a:solidFill>
                  <a:schemeClr val="tx1"/>
                </a:solidFill>
                <a:latin typeface="Arial" pitchFamily="34" charset="0"/>
                <a:ea typeface="+mn-ea"/>
                <a:cs typeface="Arial" pitchFamily="34" charset="0"/>
              </a:rPr>
              <a:t> ≤ 1), define all state-transition probabilities, as illustrated. The probability of visiting each state first (indicated by arcs from the node labeled “begin”) is simply set equal to the probability of that state at equilibrium (</a:t>
            </a:r>
            <a:r>
              <a:rPr lang="en-US" sz="1200" kern="1200" baseline="0" dirty="0" err="1" smtClean="0">
                <a:solidFill>
                  <a:schemeClr val="tx1"/>
                </a:solidFill>
                <a:latin typeface="Arial" pitchFamily="34" charset="0"/>
                <a:ea typeface="+mn-ea"/>
                <a:cs typeface="Arial" pitchFamily="34" charset="0"/>
              </a:rPr>
              <a:t>stationarity</a:t>
            </a:r>
            <a:r>
              <a:rPr lang="en-US" sz="1200" kern="1200" baseline="0" dirty="0" smtClean="0">
                <a:solidFill>
                  <a:schemeClr val="tx1"/>
                </a:solidFill>
                <a:latin typeface="Arial" pitchFamily="34" charset="0"/>
                <a:ea typeface="+mn-ea"/>
                <a:cs typeface="Arial" pitchFamily="34" charset="0"/>
              </a:rPr>
              <a:t>). The model can be thought of as a probabilistic machine that “generates” a multiple alignment, consisting of alternating sequences of conserved (dark gray) and </a:t>
            </a:r>
            <a:r>
              <a:rPr lang="en-US" sz="1200" kern="1200" baseline="0" dirty="0" err="1" smtClean="0">
                <a:solidFill>
                  <a:schemeClr val="tx1"/>
                </a:solidFill>
                <a:latin typeface="Arial" pitchFamily="34" charset="0"/>
                <a:ea typeface="+mn-ea"/>
                <a:cs typeface="Arial" pitchFamily="34" charset="0"/>
              </a:rPr>
              <a:t>nonconserved</a:t>
            </a:r>
            <a:r>
              <a:rPr lang="en-US" sz="1200" kern="1200" baseline="0" dirty="0" smtClean="0">
                <a:solidFill>
                  <a:schemeClr val="tx1"/>
                </a:solidFill>
                <a:latin typeface="Arial" pitchFamily="34" charset="0"/>
                <a:ea typeface="+mn-ea"/>
                <a:cs typeface="Arial" pitchFamily="34" charset="0"/>
              </a:rPr>
              <a:t> (light gray) alignment columns (see example at bottom).</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40</a:t>
            </a:fld>
            <a:endParaRPr lang="nl-BE"/>
          </a:p>
        </p:txBody>
      </p:sp>
    </p:spTree>
    <p:extLst>
      <p:ext uri="{BB962C8B-B14F-4D97-AF65-F5344CB8AC3E}">
        <p14:creationId xmlns:p14="http://schemas.microsoft.com/office/powerpoint/2010/main" val="1067784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itchFamily="34" charset="0"/>
                <a:ea typeface="+mn-ea"/>
                <a:cs typeface="Arial" pitchFamily="34" charset="0"/>
              </a:rPr>
              <a:t>Fractions of bases of various annotation types covered by predicted conserved elements (left) and fractions of bases in conserved elements belonging to various annotation types (right). Annotation types include coding regions of known genes (CDS), 5′ and 3′ UTRs of known genes, other regions aligned to mRNAs or spliced ESTs from </a:t>
            </a:r>
            <a:r>
              <a:rPr lang="en-US" sz="1200" kern="1200" dirty="0" err="1" smtClean="0">
                <a:solidFill>
                  <a:schemeClr val="tx1"/>
                </a:solidFill>
                <a:latin typeface="Arial" pitchFamily="34" charset="0"/>
                <a:ea typeface="+mn-ea"/>
                <a:cs typeface="Arial" pitchFamily="34" charset="0"/>
              </a:rPr>
              <a:t>GenBank</a:t>
            </a:r>
            <a:r>
              <a:rPr lang="en-US" sz="1200" kern="1200" dirty="0" smtClean="0">
                <a:solidFill>
                  <a:schemeClr val="tx1"/>
                </a:solidFill>
                <a:latin typeface="Arial" pitchFamily="34" charset="0"/>
                <a:ea typeface="+mn-ea"/>
                <a:cs typeface="Arial" pitchFamily="34" charset="0"/>
              </a:rPr>
              <a:t> (other mRNA), other transcribed regions according to data from Phase 2 of the </a:t>
            </a:r>
            <a:r>
              <a:rPr lang="en-US" sz="1200" kern="1200" dirty="0" err="1" smtClean="0">
                <a:solidFill>
                  <a:schemeClr val="tx1"/>
                </a:solidFill>
                <a:latin typeface="Arial" pitchFamily="34" charset="0"/>
                <a:ea typeface="+mn-ea"/>
                <a:cs typeface="Arial" pitchFamily="34" charset="0"/>
              </a:rPr>
              <a:t>Affymetrix</a:t>
            </a:r>
            <a:r>
              <a:rPr lang="en-US" sz="1200" kern="1200" dirty="0" smtClean="0">
                <a:solidFill>
                  <a:schemeClr val="tx1"/>
                </a:solidFill>
                <a:latin typeface="Arial" pitchFamily="34" charset="0"/>
                <a:ea typeface="+mn-ea"/>
                <a:cs typeface="Arial" pitchFamily="34" charset="0"/>
              </a:rPr>
              <a:t>/NCI Human </a:t>
            </a:r>
            <a:r>
              <a:rPr lang="en-US" sz="1200" kern="1200" dirty="0" err="1" smtClean="0">
                <a:solidFill>
                  <a:schemeClr val="tx1"/>
                </a:solidFill>
                <a:latin typeface="Arial" pitchFamily="34" charset="0"/>
                <a:ea typeface="+mn-ea"/>
                <a:cs typeface="Arial" pitchFamily="34" charset="0"/>
              </a:rPr>
              <a:t>Transcriptome</a:t>
            </a:r>
            <a:r>
              <a:rPr lang="en-US" sz="1200" kern="1200" dirty="0" smtClean="0">
                <a:solidFill>
                  <a:schemeClr val="tx1"/>
                </a:solidFill>
                <a:latin typeface="Arial" pitchFamily="34" charset="0"/>
                <a:ea typeface="+mn-ea"/>
                <a:cs typeface="Arial" pitchFamily="34" charset="0"/>
              </a:rPr>
              <a:t> project (other trans; see Methods), introns of known genes, and other regions (</a:t>
            </a:r>
            <a:r>
              <a:rPr lang="en-US" sz="1200" kern="1200" dirty="0" err="1" smtClean="0">
                <a:solidFill>
                  <a:schemeClr val="tx1"/>
                </a:solidFill>
                <a:latin typeface="Arial" pitchFamily="34" charset="0"/>
                <a:ea typeface="+mn-ea"/>
                <a:cs typeface="Arial" pitchFamily="34" charset="0"/>
              </a:rPr>
              <a:t>unannotated</a:t>
            </a:r>
            <a:r>
              <a:rPr lang="en-US" sz="1200" kern="1200" dirty="0" smtClean="0">
                <a:solidFill>
                  <a:schemeClr val="tx1"/>
                </a:solidFill>
                <a:latin typeface="Arial" pitchFamily="34" charset="0"/>
                <a:ea typeface="+mn-ea"/>
                <a:cs typeface="Arial" pitchFamily="34" charset="0"/>
              </a:rPr>
              <a:t>). All annotations were for the reference genome of each species group and all fractions were computed with respect to these genomes (see Methods). Dashed lines in column graphs indicate expected coverage if conserved elements were distributed uniformly. </a:t>
            </a:r>
            <a:r>
              <a:rPr lang="en-US" sz="1200" kern="1200" dirty="0" err="1" smtClean="0">
                <a:solidFill>
                  <a:schemeClr val="tx1"/>
                </a:solidFill>
                <a:latin typeface="Arial" pitchFamily="34" charset="0"/>
                <a:ea typeface="+mn-ea"/>
                <a:cs typeface="Arial" pitchFamily="34" charset="0"/>
              </a:rPr>
              <a:t>Transcriptome</a:t>
            </a:r>
            <a:r>
              <a:rPr lang="en-US" sz="1200" kern="1200" dirty="0" smtClean="0">
                <a:solidFill>
                  <a:schemeClr val="tx1"/>
                </a:solidFill>
                <a:latin typeface="Arial" pitchFamily="34" charset="0"/>
                <a:ea typeface="+mn-ea"/>
                <a:cs typeface="Arial" pitchFamily="34" charset="0"/>
              </a:rPr>
              <a:t> data was available for the vertebrates only, and UTRs and other mRNAs were omitted for yeast because of sparse data. Note that these graphs change somewhat (but not dramatically) under alternative calibration methods (see Supplemental material).</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41</a:t>
            </a:fld>
            <a:endParaRPr lang="nl-BE"/>
          </a:p>
        </p:txBody>
      </p:sp>
    </p:spTree>
    <p:extLst>
      <p:ext uri="{BB962C8B-B14F-4D97-AF65-F5344CB8AC3E}">
        <p14:creationId xmlns:p14="http://schemas.microsoft.com/office/powerpoint/2010/main" val="3587194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itchFamily="34" charset="0"/>
                <a:ea typeface="+mn-ea"/>
                <a:cs typeface="Arial" pitchFamily="34" charset="0"/>
              </a:rPr>
              <a:t>Screen shots of the conservation tracks in the (A) human and (B) S. </a:t>
            </a:r>
            <a:r>
              <a:rPr lang="en-US" sz="1200" kern="1200" dirty="0" err="1" smtClean="0">
                <a:solidFill>
                  <a:schemeClr val="tx1"/>
                </a:solidFill>
                <a:latin typeface="Arial" pitchFamily="34" charset="0"/>
                <a:ea typeface="+mn-ea"/>
                <a:cs typeface="Arial" pitchFamily="34" charset="0"/>
              </a:rPr>
              <a:t>cerevisiae</a:t>
            </a:r>
            <a:r>
              <a:rPr lang="en-US" sz="1200" kern="1200" dirty="0" smtClean="0">
                <a:solidFill>
                  <a:schemeClr val="tx1"/>
                </a:solidFill>
                <a:latin typeface="Arial" pitchFamily="34" charset="0"/>
                <a:ea typeface="+mn-ea"/>
                <a:cs typeface="Arial" pitchFamily="34" charset="0"/>
              </a:rPr>
              <a:t> UCSC Genome Browsers. Each conservation track has two parts, a plot of conservation scores, and beneath it, a display showing where each of the other genomes aligns to the reference genome. (Darker shading indicates higher BLASTZ scores; white indicates no alignment.) A separate track labeled “</a:t>
            </a:r>
            <a:r>
              <a:rPr lang="en-US" sz="1200" kern="1200" dirty="0" err="1" smtClean="0">
                <a:solidFill>
                  <a:schemeClr val="tx1"/>
                </a:solidFill>
                <a:latin typeface="Arial" pitchFamily="34" charset="0"/>
                <a:ea typeface="+mn-ea"/>
                <a:cs typeface="Arial" pitchFamily="34" charset="0"/>
              </a:rPr>
              <a:t>PhastCons</a:t>
            </a:r>
            <a:r>
              <a:rPr lang="en-US" sz="1200" kern="1200" dirty="0" smtClean="0">
                <a:solidFill>
                  <a:schemeClr val="tx1"/>
                </a:solidFill>
                <a:latin typeface="Arial" pitchFamily="34" charset="0"/>
                <a:ea typeface="+mn-ea"/>
                <a:cs typeface="Arial" pitchFamily="34" charset="0"/>
              </a:rPr>
              <a:t> Conserved Elements” shows predicted conserved elements and log-odds scores. In A, exons 7–11 of the RNA-edited human gene GRIA2 are shown. Peaks in the conservation plot generally correspond to exons and valleys to noncoding regions, but a 158-bp conserved noncoding element can be seen near the 3′ end of exon 11. This conserved element includes the editing complementary sequence (ECS) of the RNA editing site in exon 11. The displays seen when zooming in to the base level at a typical exon (left) and in the region of the RNA editing site (right; see arrow) are shown as insets. On the left, several synonymous substitutions are visible (highlighted bases) and the elevated conservation abruptly ends after the splice site, while on the right, there are fewer synonymous substitutions and the elevated conservation extends into the intron. In the base-level display, the vertical orange bars and numbers above them indicate “hidden” </a:t>
            </a:r>
            <a:r>
              <a:rPr lang="en-US" sz="1200" kern="1200" dirty="0" err="1" smtClean="0">
                <a:solidFill>
                  <a:schemeClr val="tx1"/>
                </a:solidFill>
                <a:latin typeface="Arial" pitchFamily="34" charset="0"/>
                <a:ea typeface="+mn-ea"/>
                <a:cs typeface="Arial" pitchFamily="34" charset="0"/>
              </a:rPr>
              <a:t>indels</a:t>
            </a:r>
            <a:r>
              <a:rPr lang="en-US" sz="1200" kern="1200" dirty="0" smtClean="0">
                <a:solidFill>
                  <a:schemeClr val="tx1"/>
                </a:solidFill>
                <a:latin typeface="Arial" pitchFamily="34" charset="0"/>
                <a:ea typeface="+mn-ea"/>
                <a:cs typeface="Arial" pitchFamily="34" charset="0"/>
              </a:rPr>
              <a:t> and their lengths—i.e., deletions in the human genome or insertions in other genomes. In B, the S. </a:t>
            </a:r>
            <a:r>
              <a:rPr lang="en-US" sz="1200" kern="1200" dirty="0" err="1" smtClean="0">
                <a:solidFill>
                  <a:schemeClr val="tx1"/>
                </a:solidFill>
                <a:latin typeface="Arial" pitchFamily="34" charset="0"/>
                <a:ea typeface="+mn-ea"/>
                <a:cs typeface="Arial" pitchFamily="34" charset="0"/>
              </a:rPr>
              <a:t>cerevisiae</a:t>
            </a:r>
            <a:r>
              <a:rPr lang="en-US" sz="1200" kern="1200" dirty="0" smtClean="0">
                <a:solidFill>
                  <a:schemeClr val="tx1"/>
                </a:solidFill>
                <a:latin typeface="Arial" pitchFamily="34" charset="0"/>
                <a:ea typeface="+mn-ea"/>
                <a:cs typeface="Arial" pitchFamily="34" charset="0"/>
              </a:rPr>
              <a:t> GAL1 gene and 5′-flanking region are shown. Strong cross-species conservation can be seen in the regulatory region upstream of the promoter, as well as in the protein-coding portion of the gene. The conserved element shown at bottom overlaps three GAL4-binding sites (highlighted in base-level view). A fourth GAL4-binding site also is reflected by a small bump in the conservation scores (left arrow), as is the promoter itself (right arrow).</a:t>
            </a:r>
            <a:endParaRPr lang="en-US" dirty="0"/>
          </a:p>
        </p:txBody>
      </p:sp>
      <p:sp>
        <p:nvSpPr>
          <p:cNvPr id="4" name="Slide Number Placeholder 3"/>
          <p:cNvSpPr>
            <a:spLocks noGrp="1"/>
          </p:cNvSpPr>
          <p:nvPr>
            <p:ph type="sldNum" sz="quarter" idx="10"/>
          </p:nvPr>
        </p:nvSpPr>
        <p:spPr/>
        <p:txBody>
          <a:bodyPr/>
          <a:lstStyle/>
          <a:p>
            <a:fld id="{17C257C2-8D60-4760-88CB-024AF3EEC641}" type="slidenum">
              <a:rPr lang="nl-BE" smtClean="0"/>
              <a:pPr/>
              <a:t>43</a:t>
            </a:fld>
            <a:endParaRPr lang="nl-BE"/>
          </a:p>
        </p:txBody>
      </p:sp>
    </p:spTree>
    <p:extLst>
      <p:ext uri="{BB962C8B-B14F-4D97-AF65-F5344CB8AC3E}">
        <p14:creationId xmlns:p14="http://schemas.microsoft.com/office/powerpoint/2010/main" val="39851011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smtClean="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341392499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13" name="Rechthoek 12"/>
          <p:cNvSpPr/>
          <p:nvPr userDrawn="1"/>
        </p:nvSpPr>
        <p:spPr>
          <a:xfrm>
            <a:off x="0" y="648000"/>
            <a:ext cx="9144000" cy="6228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096000" y="2088000"/>
            <a:ext cx="5580000" cy="1800000"/>
          </a:xfrm>
        </p:spPr>
        <p:txBody>
          <a:bodyPr>
            <a:noAutofit/>
          </a:bodyPr>
          <a:lstStyle>
            <a:lvl1pPr>
              <a:defRPr sz="4000">
                <a:solidFill>
                  <a:schemeClr val="bg1"/>
                </a:solidFill>
              </a:defRPr>
            </a:lvl1pPr>
          </a:lstStyle>
          <a:p>
            <a:r>
              <a:rPr lang="nl-NL" dirty="0" smtClean="0"/>
              <a:t>Klik en typ de titel van de presentatie</a:t>
            </a:r>
            <a:endParaRPr lang="nl-BE" dirty="0"/>
          </a:p>
        </p:txBody>
      </p:sp>
      <p:sp>
        <p:nvSpPr>
          <p:cNvPr id="10" name="Ondertitel 2"/>
          <p:cNvSpPr>
            <a:spLocks noGrp="1"/>
          </p:cNvSpPr>
          <p:nvPr>
            <p:ph type="subTitle" idx="1" hasCustomPrompt="1"/>
          </p:nvPr>
        </p:nvSpPr>
        <p:spPr>
          <a:xfrm>
            <a:off x="3096000" y="4193675"/>
            <a:ext cx="5580000" cy="1080000"/>
          </a:xfrm>
        </p:spPr>
        <p:txBody>
          <a:bodyPr/>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presentatie</a:t>
            </a:r>
            <a:endParaRPr lang="nl-BE" dirty="0"/>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000" y="1800000"/>
            <a:ext cx="1840048" cy="4294442"/>
          </a:xfrm>
          <a:prstGeom prst="rect">
            <a:avLst/>
          </a:prstGeom>
        </p:spPr>
      </p:pic>
      <p:pic>
        <p:nvPicPr>
          <p:cNvPr id="11" name="Afbeelding 10"/>
          <p:cNvPicPr>
            <a:picLocks noChangeAspect="1"/>
          </p:cNvPicPr>
          <p:nvPr userDrawn="1"/>
        </p:nvPicPr>
        <p:blipFill>
          <a:blip r:embed="rId3" cstate="print"/>
          <a:stretch>
            <a:fillRect/>
          </a:stretch>
        </p:blipFill>
        <p:spPr>
          <a:xfrm>
            <a:off x="8283600" y="5706000"/>
            <a:ext cx="428400" cy="720000"/>
          </a:xfrm>
          <a:prstGeom prst="rect">
            <a:avLst/>
          </a:prstGeom>
        </p:spPr>
      </p:pic>
      <p:pic>
        <p:nvPicPr>
          <p:cNvPr id="3" name="Afbeelding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0000" y="360000"/>
            <a:ext cx="2014732" cy="719329"/>
          </a:xfrm>
          <a:prstGeom prst="rect">
            <a:avLst/>
          </a:prstGeom>
        </p:spPr>
      </p:pic>
    </p:spTree>
    <p:extLst>
      <p:ext uri="{BB962C8B-B14F-4D97-AF65-F5344CB8AC3E}">
        <p14:creationId xmlns:p14="http://schemas.microsoft.com/office/powerpoint/2010/main" val="54004670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10/12/19</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Tree>
    <p:extLst>
      <p:ext uri="{BB962C8B-B14F-4D97-AF65-F5344CB8AC3E}">
        <p14:creationId xmlns:p14="http://schemas.microsoft.com/office/powerpoint/2010/main" val="2853669965"/>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smtClean="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48359079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10/12/19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625954518"/>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7" name="Tijdelijke aanduiding voor datum 6"/>
          <p:cNvSpPr>
            <a:spLocks noGrp="1"/>
          </p:cNvSpPr>
          <p:nvPr>
            <p:ph type="dt" sz="half" idx="10"/>
          </p:nvPr>
        </p:nvSpPr>
        <p:spPr/>
        <p:txBody>
          <a:bodyPr/>
          <a:lstStyle/>
          <a:p>
            <a:fld id="{C4DDCD72-59EE-436D-B435-201699A5BB49}" type="datetimeFigureOut">
              <a:rPr lang="nl-BE" smtClean="0"/>
              <a:pPr/>
              <a:t>10/12/19</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632639640"/>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10/12/19</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60134505"/>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4DDCD72-59EE-436D-B435-201699A5BB49}" type="datetimeFigureOut">
              <a:rPr lang="nl-BE" smtClean="0"/>
              <a:pPr/>
              <a:t>10/12/19</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81974577"/>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smtClean="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10/12/19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725346978"/>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smtClean="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
        <p:nvSpPr>
          <p:cNvPr id="9" name="Tijdelijke aanduiding voor datum 4"/>
          <p:cNvSpPr>
            <a:spLocks noGrp="1"/>
          </p:cNvSpPr>
          <p:nvPr>
            <p:ph type="dt" sz="half" idx="10"/>
          </p:nvPr>
        </p:nvSpPr>
        <p:spPr>
          <a:xfrm>
            <a:off x="540000" y="6048000"/>
            <a:ext cx="936000" cy="288000"/>
          </a:xfrm>
        </p:spPr>
        <p:txBody>
          <a:bodyPr/>
          <a:lstStyle/>
          <a:p>
            <a:fld id="{C4DDCD72-59EE-436D-B435-201699A5BB49}" type="datetimeFigureOut">
              <a:rPr lang="nl-BE" smtClean="0"/>
              <a:pPr/>
              <a:t>10/12/19</a:t>
            </a:fld>
            <a:endParaRPr lang="nl-BE" dirty="0"/>
          </a:p>
        </p:txBody>
      </p:sp>
    </p:spTree>
    <p:extLst>
      <p:ext uri="{BB962C8B-B14F-4D97-AF65-F5344CB8AC3E}">
        <p14:creationId xmlns:p14="http://schemas.microsoft.com/office/powerpoint/2010/main" val="2273489008"/>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10/12/19</a:t>
            </a:fld>
            <a:endParaRPr lang="nl-BE" dirty="0"/>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dirty="0"/>
          </a:p>
        </p:txBody>
      </p:sp>
      <p:sp>
        <p:nvSpPr>
          <p:cNvPr id="6" name="Tijdelijke aanduiding voor tekst 2"/>
          <p:cNvSpPr>
            <a:spLocks noGrp="1"/>
          </p:cNvSpPr>
          <p:nvPr>
            <p:ph idx="1" hasCustomPrompt="1"/>
          </p:nvPr>
        </p:nvSpPr>
        <p:spPr>
          <a:xfrm>
            <a:off x="540000" y="1349999"/>
            <a:ext cx="8334000" cy="4428000"/>
          </a:xfrm>
          <a:prstGeom prst="rect">
            <a:avLst/>
          </a:prstGeom>
        </p:spPr>
        <p:txBody>
          <a:bodyPr vert="horz" lIns="0" tIns="0" rIns="0" bIns="0" rtlCol="0">
            <a:noAutofit/>
          </a:bodyPr>
          <a:lstStyle>
            <a:lvl1pPr>
              <a:defRPr/>
            </a:lvl1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Tree>
    <p:extLst>
      <p:ext uri="{BB962C8B-B14F-4D97-AF65-F5344CB8AC3E}">
        <p14:creationId xmlns:p14="http://schemas.microsoft.com/office/powerpoint/2010/main" val="241690034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ekop">
    <p:spTree>
      <p:nvGrpSpPr>
        <p:cNvPr id="1" name=""/>
        <p:cNvGrpSpPr/>
        <p:nvPr/>
      </p:nvGrpSpPr>
      <p:grpSpPr>
        <a:xfrm>
          <a:off x="0" y="0"/>
          <a:ext cx="0" cy="0"/>
          <a:chOff x="0" y="0"/>
          <a:chExt cx="0" cy="0"/>
        </a:xfrm>
      </p:grpSpPr>
      <p:sp>
        <p:nvSpPr>
          <p:cNvPr id="13" name="Rechthoek 12"/>
          <p:cNvSpPr/>
          <p:nvPr userDrawn="1"/>
        </p:nvSpPr>
        <p:spPr>
          <a:xfrm>
            <a:off x="0" y="0"/>
            <a:ext cx="9144000" cy="6372000"/>
          </a:xfrm>
          <a:prstGeom prst="rect">
            <a:avLst/>
          </a:prstGeom>
          <a:gradFill flip="none" rotWithShape="1">
            <a:gsLst>
              <a:gs pos="100000">
                <a:srgbClr val="116E8A"/>
              </a:gs>
              <a:gs pos="100000">
                <a:srgbClr val="116E8A"/>
              </a:gs>
              <a:gs pos="100000">
                <a:srgbClr val="116E8A"/>
              </a:gs>
              <a:gs pos="100000">
                <a:srgbClr val="116E8A"/>
              </a:gs>
              <a:gs pos="100000">
                <a:srgbClr val="177E9D"/>
              </a:gs>
              <a:gs pos="100000">
                <a:srgbClr val="116E8A"/>
              </a:gs>
              <a:gs pos="100000">
                <a:schemeClr val="accent1">
                  <a:tint val="44500"/>
                  <a:satMod val="160000"/>
                </a:schemeClr>
              </a:gs>
              <a:gs pos="0">
                <a:srgbClr val="1D8D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9" name="Titel 1"/>
          <p:cNvSpPr>
            <a:spLocks noGrp="1"/>
          </p:cNvSpPr>
          <p:nvPr>
            <p:ph type="ctrTitle" hasCustomPrompt="1"/>
          </p:nvPr>
        </p:nvSpPr>
        <p:spPr>
          <a:xfrm>
            <a:off x="3780000" y="2304000"/>
            <a:ext cx="5094000" cy="1800200"/>
          </a:xfrm>
        </p:spPr>
        <p:txBody>
          <a:bodyPr>
            <a:noAutofit/>
          </a:bodyPr>
          <a:lstStyle>
            <a:lvl1pPr>
              <a:defRPr sz="4000">
                <a:solidFill>
                  <a:schemeClr val="bg1"/>
                </a:solidFill>
              </a:defRPr>
            </a:lvl1pPr>
          </a:lstStyle>
          <a:p>
            <a:r>
              <a:rPr lang="nl-NL" dirty="0" smtClean="0"/>
              <a:t>Klik en typ de titel van de sectie</a:t>
            </a:r>
            <a:endParaRPr lang="nl-BE" dirty="0"/>
          </a:p>
        </p:txBody>
      </p:sp>
      <p:sp>
        <p:nvSpPr>
          <p:cNvPr id="10" name="Ondertitel 2"/>
          <p:cNvSpPr>
            <a:spLocks noGrp="1"/>
          </p:cNvSpPr>
          <p:nvPr>
            <p:ph type="subTitle" idx="1" hasCustomPrompt="1"/>
          </p:nvPr>
        </p:nvSpPr>
        <p:spPr>
          <a:xfrm>
            <a:off x="3780000" y="4419108"/>
            <a:ext cx="5094000" cy="1080000"/>
          </a:xfrm>
        </p:spPr>
        <p:txBody>
          <a:bodyPr anchor="t" anchorCtr="0"/>
          <a:lstStyle>
            <a:lvl1pPr marL="0" indent="0" algn="l">
              <a:spcBef>
                <a:spcPts val="0"/>
              </a:spcBef>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smtClean="0"/>
              <a:t>Klik en typ de subtitel van de sectie</a:t>
            </a:r>
            <a:endParaRPr lang="nl-BE" dirty="0"/>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2000" y="6048000"/>
            <a:ext cx="1512458" cy="540000"/>
          </a:xfrm>
          <a:prstGeom prst="rect">
            <a:avLst/>
          </a:prstGeom>
        </p:spPr>
      </p:pic>
      <p:pic>
        <p:nvPicPr>
          <p:cNvPr id="4" name="Afbeelding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150000"/>
            <a:ext cx="3300991" cy="3209551"/>
          </a:xfrm>
          <a:prstGeom prst="rect">
            <a:avLst/>
          </a:prstGeom>
        </p:spPr>
      </p:pic>
    </p:spTree>
    <p:extLst>
      <p:ext uri="{BB962C8B-B14F-4D97-AF65-F5344CB8AC3E}">
        <p14:creationId xmlns:p14="http://schemas.microsoft.com/office/powerpoint/2010/main" val="396519612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solidFill>
                  <a:srgbClr val="52BDEC"/>
                </a:solidFill>
              </a:defRPr>
            </a:lvl1pPr>
          </a:lstStyle>
          <a:p>
            <a:r>
              <a:rPr lang="nl-NL" dirty="0" smtClean="0"/>
              <a:t>Klik en typ de titel</a:t>
            </a:r>
            <a:endParaRPr lang="nl-BE" dirty="0"/>
          </a:p>
        </p:txBody>
      </p:sp>
      <p:sp>
        <p:nvSpPr>
          <p:cNvPr id="3" name="Tijdelijke aanduiding voor inhoud 2"/>
          <p:cNvSpPr>
            <a:spLocks noGrp="1"/>
          </p:cNvSpPr>
          <p:nvPr>
            <p:ph sz="half" idx="1" hasCustomPrompt="1"/>
          </p:nvPr>
        </p:nvSpPr>
        <p:spPr>
          <a:xfrm>
            <a:off x="540000" y="1350000"/>
            <a:ext cx="4038600" cy="4428000"/>
          </a:xfrm>
        </p:spPr>
        <p:txBody>
          <a:bodyPr/>
          <a:lstStyle>
            <a:lvl1pPr>
              <a:defRPr sz="2400"/>
            </a:lvl1pPr>
            <a:lvl2pPr>
              <a:defRPr sz="2400"/>
            </a:lvl2pPr>
            <a:lvl3pPr>
              <a:defRPr sz="2000"/>
            </a:lvl3pPr>
            <a:lvl4pPr>
              <a:defRPr sz="16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inhoud 3"/>
          <p:cNvSpPr>
            <a:spLocks noGrp="1"/>
          </p:cNvSpPr>
          <p:nvPr>
            <p:ph sz="half" idx="2" hasCustomPrompt="1"/>
          </p:nvPr>
        </p:nvSpPr>
        <p:spPr>
          <a:xfrm>
            <a:off x="4835400" y="1350000"/>
            <a:ext cx="4038600" cy="4428000"/>
          </a:xfrm>
        </p:spPr>
        <p:txBody>
          <a:bodyPr/>
          <a:lstStyle>
            <a:lvl1pPr>
              <a:defRPr sz="2400"/>
            </a:lvl1pPr>
            <a:lvl2pPr>
              <a:defRPr sz="2400"/>
            </a:lvl2pPr>
            <a:lvl3pPr>
              <a:defRPr sz="2000"/>
            </a:lvl3pPr>
            <a:lvl4pPr>
              <a:defRPr sz="1800"/>
            </a:lvl4pPr>
            <a:lvl5pPr marL="1435100" indent="-228600">
              <a:buFont typeface="Arial" pitchFamily="34" charset="0"/>
              <a:buChar char="-"/>
              <a:defRPr sz="1600">
                <a:solidFill>
                  <a:srgbClr val="00407A"/>
                </a:solidFill>
              </a:defRPr>
            </a:lvl5pPr>
            <a:lvl6pPr>
              <a:defRPr sz="1800"/>
            </a:lvl6pPr>
            <a:lvl7pPr>
              <a:defRPr sz="1800"/>
            </a:lvl7pPr>
            <a:lvl8pPr>
              <a:defRPr sz="1800"/>
            </a:lvl8pPr>
            <a:lvl9pPr>
              <a:defRPr sz="18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10/12/19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98030128"/>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tekst 2"/>
          <p:cNvSpPr>
            <a:spLocks noGrp="1"/>
          </p:cNvSpPr>
          <p:nvPr>
            <p:ph type="body" idx="1" hasCustomPrompt="1"/>
          </p:nvPr>
        </p:nvSpPr>
        <p:spPr>
          <a:xfrm>
            <a:off x="540000" y="1350000"/>
            <a:ext cx="4040188" cy="639762"/>
          </a:xfrm>
        </p:spPr>
        <p:txBody>
          <a:bodyPr anchor="b"/>
          <a:lstStyle>
            <a:lvl1pPr marL="0" indent="0">
              <a:buNone/>
              <a:defRPr sz="2400" b="1">
                <a:solidFill>
                  <a:srgbClr val="00407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4" name="Tijdelijke aanduiding voor inhoud 3"/>
          <p:cNvSpPr>
            <a:spLocks noGrp="1"/>
          </p:cNvSpPr>
          <p:nvPr>
            <p:ph sz="half" idx="2" hasCustomPrompt="1"/>
          </p:nvPr>
        </p:nvSpPr>
        <p:spPr>
          <a:xfrm>
            <a:off x="540000" y="1991922"/>
            <a:ext cx="4040188" cy="3798000"/>
          </a:xfrm>
        </p:spPr>
        <p:txBody>
          <a:bodyPr/>
          <a:lstStyle>
            <a:lvl1pPr>
              <a:defRPr sz="2400"/>
            </a:lvl1pPr>
            <a:lvl2pPr>
              <a:defRPr sz="2000"/>
            </a:lvl2pPr>
            <a:lvl3pPr>
              <a:defRPr sz="2000"/>
            </a:lvl3pPr>
            <a:lvl4pPr>
              <a:defRPr sz="1600"/>
            </a:lvl4pPr>
            <a:lvl5pPr marL="1435100" indent="-180000">
              <a:buFont typeface="Arial" pitchFamily="34" charset="0"/>
              <a:buChar char="-"/>
              <a:defRPr sz="1600">
                <a:solidFill>
                  <a:srgbClr val="00407A"/>
                </a:solidFill>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tekst 4"/>
          <p:cNvSpPr>
            <a:spLocks noGrp="1"/>
          </p:cNvSpPr>
          <p:nvPr>
            <p:ph type="body" sz="quarter" idx="3" hasCustomPrompt="1"/>
          </p:nvPr>
        </p:nvSpPr>
        <p:spPr>
          <a:xfrm>
            <a:off x="4824000" y="1350000"/>
            <a:ext cx="4039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en typ de tekst</a:t>
            </a:r>
          </a:p>
        </p:txBody>
      </p:sp>
      <p:sp>
        <p:nvSpPr>
          <p:cNvPr id="6" name="Tijdelijke aanduiding voor inhoud 5"/>
          <p:cNvSpPr>
            <a:spLocks noGrp="1"/>
          </p:cNvSpPr>
          <p:nvPr>
            <p:ph sz="quarter" idx="4" hasCustomPrompt="1"/>
          </p:nvPr>
        </p:nvSpPr>
        <p:spPr>
          <a:xfrm>
            <a:off x="4824000" y="1991922"/>
            <a:ext cx="4039200" cy="3798000"/>
          </a:xfrm>
        </p:spPr>
        <p:txBody>
          <a:bodyPr/>
          <a:lstStyle>
            <a:lvl1pPr>
              <a:defRPr sz="2400"/>
            </a:lvl1pPr>
            <a:lvl2pPr>
              <a:defRPr sz="2000"/>
            </a:lvl2pPr>
            <a:lvl3pPr>
              <a:defRPr sz="2000"/>
            </a:lvl3pPr>
            <a:lvl4pPr>
              <a:defRPr sz="1600"/>
            </a:lvl4pPr>
            <a:lvl5pPr marL="1584325" indent="-285750">
              <a:buFont typeface="Arial" pitchFamily="34" charset="0"/>
              <a:buChar char="-"/>
              <a:defRPr lang="nl-BE" sz="1600" kern="1200" dirty="0">
                <a:solidFill>
                  <a:srgbClr val="00407A"/>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7" name="Tijdelijke aanduiding voor datum 6"/>
          <p:cNvSpPr>
            <a:spLocks noGrp="1"/>
          </p:cNvSpPr>
          <p:nvPr>
            <p:ph type="dt" sz="half" idx="10"/>
          </p:nvPr>
        </p:nvSpPr>
        <p:spPr/>
        <p:txBody>
          <a:bodyPr/>
          <a:lstStyle/>
          <a:p>
            <a:fld id="{C4DDCD72-59EE-436D-B435-201699A5BB49}" type="datetimeFigureOut">
              <a:rPr lang="nl-BE" smtClean="0"/>
              <a:pPr/>
              <a:t>10/12/19</a:t>
            </a:fld>
            <a:endParaRPr lang="nl-BE"/>
          </a:p>
        </p:txBody>
      </p:sp>
      <p:sp>
        <p:nvSpPr>
          <p:cNvPr id="8" name="Tijdelijke aanduiding voor voettekst 7"/>
          <p:cNvSpPr>
            <a:spLocks noGrp="1"/>
          </p:cNvSpPr>
          <p:nvPr>
            <p:ph type="ftr" sz="quarter" idx="11"/>
          </p:nvPr>
        </p:nvSpPr>
        <p:spPr/>
        <p:txBody>
          <a:bodyPr/>
          <a:lstStyle/>
          <a:p>
            <a:endParaRPr lang="nl-BE" dirty="0"/>
          </a:p>
        </p:txBody>
      </p:sp>
      <p:sp>
        <p:nvSpPr>
          <p:cNvPr id="9" name="Tijdelijke aanduiding voor dianummer 8"/>
          <p:cNvSpPr>
            <a:spLocks noGrp="1"/>
          </p:cNvSpPr>
          <p:nvPr>
            <p:ph type="sldNum" sz="quarter" idx="12"/>
          </p:nvPr>
        </p:nvSpPr>
        <p:spPr/>
        <p:txBody>
          <a:body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43782090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nl-NL" dirty="0" smtClean="0"/>
              <a:t>Klik en typ de titel</a:t>
            </a:r>
            <a:endParaRPr lang="nl-BE" dirty="0"/>
          </a:p>
        </p:txBody>
      </p:sp>
      <p:sp>
        <p:nvSpPr>
          <p:cNvPr id="3" name="Tijdelijke aanduiding voor datum 2"/>
          <p:cNvSpPr>
            <a:spLocks noGrp="1"/>
          </p:cNvSpPr>
          <p:nvPr>
            <p:ph type="dt" sz="half" idx="10"/>
          </p:nvPr>
        </p:nvSpPr>
        <p:spPr/>
        <p:txBody>
          <a:bodyPr/>
          <a:lstStyle/>
          <a:p>
            <a:fld id="{C4DDCD72-59EE-436D-B435-201699A5BB49}" type="datetimeFigureOut">
              <a:rPr lang="nl-BE" smtClean="0"/>
              <a:pPr/>
              <a:t>10/12/19</a:t>
            </a:fld>
            <a:endParaRPr lang="nl-BE"/>
          </a:p>
        </p:txBody>
      </p:sp>
      <p:sp>
        <p:nvSpPr>
          <p:cNvPr id="4" name="Tijdelijke aanduiding voor voettekst 3"/>
          <p:cNvSpPr>
            <a:spLocks noGrp="1"/>
          </p:cNvSpPr>
          <p:nvPr>
            <p:ph type="ftr" sz="quarter" idx="11"/>
          </p:nvPr>
        </p:nvSpPr>
        <p:spPr/>
        <p:txBody>
          <a:bodyPr/>
          <a:lstStyle/>
          <a:p>
            <a:endParaRPr lang="nl-BE" dirty="0"/>
          </a:p>
        </p:txBody>
      </p:sp>
      <p:sp>
        <p:nvSpPr>
          <p:cNvPr id="5" name="Tijdelijke aanduiding voor dianummer 4"/>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4161822411"/>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C4DDCD72-59EE-436D-B435-201699A5BB49}" type="datetimeFigureOut">
              <a:rPr lang="nl-BE" smtClean="0"/>
              <a:pPr/>
              <a:t>10/12/19</a:t>
            </a:fld>
            <a:endParaRPr lang="nl-BE"/>
          </a:p>
        </p:txBody>
      </p:sp>
      <p:sp>
        <p:nvSpPr>
          <p:cNvPr id="3" name="Tijdelijke aanduiding voor voettekst 2"/>
          <p:cNvSpPr>
            <a:spLocks noGrp="1"/>
          </p:cNvSpPr>
          <p:nvPr>
            <p:ph type="ftr" sz="quarter" idx="11"/>
          </p:nvPr>
        </p:nvSpPr>
        <p:spPr/>
        <p:txBody>
          <a:bodyPr/>
          <a:lstStyle/>
          <a:p>
            <a:endParaRPr lang="nl-BE" dirty="0"/>
          </a:p>
        </p:txBody>
      </p:sp>
      <p:sp>
        <p:nvSpPr>
          <p:cNvPr id="4" name="Tijdelijke aanduiding voor dianummer 3"/>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168905920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540000"/>
            <a:ext cx="3008313" cy="895100"/>
          </a:xfrm>
        </p:spPr>
        <p:txBody>
          <a:bodyPr anchor="t" anchorCtr="0"/>
          <a:lstStyle>
            <a:lvl1pPr algn="l">
              <a:defRPr sz="2000" b="1"/>
            </a:lvl1pPr>
          </a:lstStyle>
          <a:p>
            <a:r>
              <a:rPr lang="nl-NL" dirty="0" smtClean="0"/>
              <a:t>Klik en typ de titel</a:t>
            </a:r>
            <a:endParaRPr lang="nl-BE" dirty="0"/>
          </a:p>
        </p:txBody>
      </p:sp>
      <p:sp>
        <p:nvSpPr>
          <p:cNvPr id="3" name="Tijdelijke aanduiding voor inhoud 2"/>
          <p:cNvSpPr>
            <a:spLocks noGrp="1"/>
          </p:cNvSpPr>
          <p:nvPr>
            <p:ph idx="1" hasCustomPrompt="1"/>
          </p:nvPr>
        </p:nvSpPr>
        <p:spPr>
          <a:xfrm>
            <a:off x="3761909" y="540000"/>
            <a:ext cx="5105139" cy="5256000"/>
          </a:xfrm>
        </p:spPr>
        <p:txBody>
          <a:bodyPr/>
          <a:lstStyle>
            <a:lvl1pPr>
              <a:defRPr sz="2400"/>
            </a:lvl1pPr>
            <a:lvl2pPr>
              <a:defRPr sz="2400"/>
            </a:lvl2pPr>
            <a:lvl3pPr>
              <a:defRPr sz="2000"/>
            </a:lvl3pPr>
            <a:lvl4pPr>
              <a:defRPr sz="1600"/>
            </a:lvl4pPr>
            <a:lvl5pPr marL="1435100" indent="-228600">
              <a:buFont typeface="Arial" pitchFamily="34" charset="0"/>
              <a:buChar char="-"/>
              <a:tabLst/>
              <a:defRPr sz="1600">
                <a:solidFill>
                  <a:srgbClr val="00407A"/>
                </a:solidFill>
              </a:defRPr>
            </a:lvl5pPr>
            <a:lvl6pPr>
              <a:defRPr sz="2000"/>
            </a:lvl6pPr>
            <a:lvl7pPr>
              <a:defRPr sz="2000"/>
            </a:lvl7pPr>
            <a:lvl8pPr>
              <a:defRPr sz="2000"/>
            </a:lvl8pPr>
            <a:lvl9pPr>
              <a:defRPr sz="2000"/>
            </a:lvl9p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tekst 3"/>
          <p:cNvSpPr>
            <a:spLocks noGrp="1"/>
          </p:cNvSpPr>
          <p:nvPr>
            <p:ph type="body" sz="half" idx="2" hasCustomPrompt="1"/>
          </p:nvPr>
        </p:nvSpPr>
        <p:spPr>
          <a:xfrm>
            <a:off x="539552" y="1435101"/>
            <a:ext cx="3008313" cy="4356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5" name="Tijdelijke aanduiding voor datum 4"/>
          <p:cNvSpPr>
            <a:spLocks noGrp="1"/>
          </p:cNvSpPr>
          <p:nvPr>
            <p:ph type="dt" sz="half" idx="10"/>
          </p:nvPr>
        </p:nvSpPr>
        <p:spPr/>
        <p:txBody>
          <a:bodyPr/>
          <a:lstStyle/>
          <a:p>
            <a:fld id="{C4DDCD72-59EE-436D-B435-201699A5BB49}" type="datetimeFigureOut">
              <a:rPr lang="nl-BE" smtClean="0"/>
              <a:pPr/>
              <a:t>10/12/19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a:p>
        </p:txBody>
      </p:sp>
    </p:spTree>
    <p:extLst>
      <p:ext uri="{BB962C8B-B14F-4D97-AF65-F5344CB8AC3E}">
        <p14:creationId xmlns:p14="http://schemas.microsoft.com/office/powerpoint/2010/main" val="220635283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40000" y="4788000"/>
            <a:ext cx="8334000" cy="540000"/>
          </a:xfrm>
        </p:spPr>
        <p:txBody>
          <a:bodyPr anchor="t" anchorCtr="0">
            <a:noAutofit/>
          </a:bodyPr>
          <a:lstStyle>
            <a:lvl1pPr algn="l">
              <a:defRPr sz="2000" b="1"/>
            </a:lvl1pPr>
          </a:lstStyle>
          <a:p>
            <a:r>
              <a:rPr lang="nl-NL" dirty="0" smtClean="0"/>
              <a:t>Klik en typ de tekst</a:t>
            </a:r>
            <a:endParaRPr lang="nl-BE" dirty="0"/>
          </a:p>
        </p:txBody>
      </p:sp>
      <p:sp>
        <p:nvSpPr>
          <p:cNvPr id="3" name="Tijdelijke aanduiding voor afbeelding 2"/>
          <p:cNvSpPr>
            <a:spLocks noGrp="1"/>
          </p:cNvSpPr>
          <p:nvPr>
            <p:ph type="pic" idx="1"/>
          </p:nvPr>
        </p:nvSpPr>
        <p:spPr>
          <a:xfrm>
            <a:off x="540000" y="540000"/>
            <a:ext cx="8334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nl-BE" dirty="0"/>
          </a:p>
        </p:txBody>
      </p:sp>
      <p:sp>
        <p:nvSpPr>
          <p:cNvPr id="4" name="Tijdelijke aanduiding voor tekst 3"/>
          <p:cNvSpPr>
            <a:spLocks noGrp="1"/>
          </p:cNvSpPr>
          <p:nvPr>
            <p:ph type="body" sz="half" idx="2" hasCustomPrompt="1"/>
          </p:nvPr>
        </p:nvSpPr>
        <p:spPr>
          <a:xfrm>
            <a:off x="540000" y="5445224"/>
            <a:ext cx="8334000" cy="360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dirty="0" smtClean="0"/>
              <a:t>Klik en typ de tekst</a:t>
            </a:r>
          </a:p>
        </p:txBody>
      </p:sp>
      <p:sp>
        <p:nvSpPr>
          <p:cNvPr id="5" name="Tijdelijke aanduiding voor datum 4"/>
          <p:cNvSpPr>
            <a:spLocks noGrp="1"/>
          </p:cNvSpPr>
          <p:nvPr>
            <p:ph type="dt" sz="half" idx="10"/>
          </p:nvPr>
        </p:nvSpPr>
        <p:spPr>
          <a:xfrm>
            <a:off x="540000" y="6048000"/>
            <a:ext cx="936000" cy="288000"/>
          </a:xfrm>
        </p:spPr>
        <p:txBody>
          <a:bodyPr/>
          <a:lstStyle/>
          <a:p>
            <a:fld id="{C4DDCD72-59EE-436D-B435-201699A5BB49}" type="datetimeFigureOut">
              <a:rPr lang="nl-BE" smtClean="0"/>
              <a:pPr/>
              <a:t>10/12/19</a:t>
            </a:fld>
            <a:endParaRPr lang="nl-BE" dirty="0"/>
          </a:p>
        </p:txBody>
      </p:sp>
      <p:sp>
        <p:nvSpPr>
          <p:cNvPr id="7" name="Tijdelijke aanduiding voor dianummer 6"/>
          <p:cNvSpPr>
            <a:spLocks noGrp="1"/>
          </p:cNvSpPr>
          <p:nvPr>
            <p:ph type="sldNum" sz="quarter" idx="12"/>
          </p:nvPr>
        </p:nvSpPr>
        <p:spPr/>
        <p:txBody>
          <a:bodyPr/>
          <a:lstStyle/>
          <a:p>
            <a:fld id="{F35D8031-C8E5-48F8-A3B6-81643B27A3AF}" type="slidenum">
              <a:rPr lang="nl-BE" smtClean="0"/>
              <a:pPr/>
              <a:t>‹#›</a:t>
            </a:fld>
            <a:endParaRPr lang="nl-BE" dirty="0"/>
          </a:p>
        </p:txBody>
      </p:sp>
      <p:sp>
        <p:nvSpPr>
          <p:cNvPr id="8" name="Tijdelijke aanduiding voor voettekst 3"/>
          <p:cNvSpPr>
            <a:spLocks noGrp="1"/>
          </p:cNvSpPr>
          <p:nvPr>
            <p:ph type="ftr" sz="quarter" idx="11"/>
          </p:nvPr>
        </p:nvSpPr>
        <p:spPr>
          <a:xfrm>
            <a:off x="1566000" y="6048000"/>
            <a:ext cx="1980000" cy="288000"/>
          </a:xfrm>
        </p:spPr>
        <p:txBody>
          <a:bodyPr/>
          <a:lstStyle/>
          <a:p>
            <a:endParaRPr lang="nl-BE" dirty="0"/>
          </a:p>
        </p:txBody>
      </p:sp>
    </p:spTree>
    <p:extLst>
      <p:ext uri="{BB962C8B-B14F-4D97-AF65-F5344CB8AC3E}">
        <p14:creationId xmlns:p14="http://schemas.microsoft.com/office/powerpoint/2010/main" val="4024263284"/>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smtClean="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C4DDCD72-59EE-436D-B435-201699A5BB49}" type="datetimeFigureOut">
              <a:rPr lang="nl-BE" smtClean="0"/>
              <a:pPr/>
              <a:t>10/12/19</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3636000" y="6048000"/>
            <a:ext cx="936000" cy="288000"/>
          </a:xfrm>
          <a:prstGeom prst="rect">
            <a:avLst/>
          </a:prstGeom>
        </p:spPr>
        <p:txBody>
          <a:bodyPr vert="horz" lIns="0" tIns="0" rIns="0" bIns="0" rtlCol="0" anchor="t" anchorCtr="0"/>
          <a:lstStyle>
            <a:lvl1pPr algn="r">
              <a:defRPr sz="10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606215082"/>
      </p:ext>
    </p:extLst>
  </p:cSld>
  <p:clrMap bg1="lt1" tx1="dk1" bg2="lt2" tx2="dk2" accent1="accent1" accent2="accent2" accent3="accent3" accent4="accent4" accent5="accent5" accent6="accent6" hlink="hlink" folHlink="folHlink"/>
  <p:sldLayoutIdLst>
    <p:sldLayoutId id="2147483688" r:id="rId1"/>
    <p:sldLayoutId id="2147483709" r:id="rId2"/>
    <p:sldLayoutId id="2147483698" r:id="rId3"/>
    <p:sldLayoutId id="2147483692" r:id="rId4"/>
    <p:sldLayoutId id="2147483693" r:id="rId5"/>
    <p:sldLayoutId id="2147483694" r:id="rId6"/>
    <p:sldLayoutId id="2147483695" r:id="rId7"/>
    <p:sldLayoutId id="2147483696" r:id="rId8"/>
    <p:sldLayoutId id="2147483697" r:id="rId9"/>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40000" y="180000"/>
            <a:ext cx="8334000" cy="900000"/>
          </a:xfrm>
          <a:prstGeom prst="rect">
            <a:avLst/>
          </a:prstGeom>
        </p:spPr>
        <p:txBody>
          <a:bodyPr vert="horz" lIns="0" tIns="0" rIns="0" bIns="0" rtlCol="0" anchor="b" anchorCtr="0">
            <a:normAutofit/>
          </a:bodyPr>
          <a:lstStyle/>
          <a:p>
            <a:r>
              <a:rPr lang="nl-NL" dirty="0" smtClean="0"/>
              <a:t>Klik en typ de titel</a:t>
            </a:r>
            <a:endParaRPr lang="nl-BE" dirty="0"/>
          </a:p>
        </p:txBody>
      </p:sp>
      <p:sp>
        <p:nvSpPr>
          <p:cNvPr id="3" name="Tijdelijke aanduiding voor tekst 2"/>
          <p:cNvSpPr>
            <a:spLocks noGrp="1"/>
          </p:cNvSpPr>
          <p:nvPr>
            <p:ph type="body" idx="1"/>
          </p:nvPr>
        </p:nvSpPr>
        <p:spPr>
          <a:xfrm>
            <a:off x="540000" y="1349999"/>
            <a:ext cx="8334000" cy="4428000"/>
          </a:xfrm>
          <a:prstGeom prst="rect">
            <a:avLst/>
          </a:prstGeom>
        </p:spPr>
        <p:txBody>
          <a:bodyPr vert="horz" lIns="0" tIns="0" rIns="0" bIns="0" rtlCol="0">
            <a:noAutofit/>
          </a:bodyPr>
          <a:lstStyle/>
          <a:p>
            <a:pPr lvl="0"/>
            <a:r>
              <a:rPr lang="nl-NL" dirty="0" smtClean="0"/>
              <a:t>Klik en typ de tekst</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datum 3"/>
          <p:cNvSpPr>
            <a:spLocks noGrp="1"/>
          </p:cNvSpPr>
          <p:nvPr>
            <p:ph type="dt" sz="half" idx="2"/>
          </p:nvPr>
        </p:nvSpPr>
        <p:spPr>
          <a:xfrm>
            <a:off x="539552" y="6048000"/>
            <a:ext cx="936000" cy="288000"/>
          </a:xfrm>
          <a:prstGeom prst="rect">
            <a:avLst/>
          </a:prstGeom>
        </p:spPr>
        <p:txBody>
          <a:bodyPr vert="horz" lIns="0" tIns="0" rIns="0" bIns="0" rtlCol="0" anchor="t" anchorCtr="0"/>
          <a:lstStyle>
            <a:lvl1pPr algn="l">
              <a:defRPr sz="1000">
                <a:solidFill>
                  <a:srgbClr val="00407A"/>
                </a:solidFill>
                <a:latin typeface="Arial" pitchFamily="34" charset="0"/>
                <a:cs typeface="Arial" pitchFamily="34" charset="0"/>
              </a:defRPr>
            </a:lvl1pPr>
          </a:lstStyle>
          <a:p>
            <a:fld id="{C4DDCD72-59EE-436D-B435-201699A5BB49}" type="datetimeFigureOut">
              <a:rPr lang="nl-BE" smtClean="0"/>
              <a:pPr/>
              <a:t>10/12/19</a:t>
            </a:fld>
            <a:endParaRPr lang="nl-BE" dirty="0"/>
          </a:p>
        </p:txBody>
      </p:sp>
      <p:sp>
        <p:nvSpPr>
          <p:cNvPr id="5" name="Tijdelijke aanduiding voor voettekst 4"/>
          <p:cNvSpPr>
            <a:spLocks noGrp="1"/>
          </p:cNvSpPr>
          <p:nvPr>
            <p:ph type="ftr" sz="quarter" idx="3"/>
          </p:nvPr>
        </p:nvSpPr>
        <p:spPr>
          <a:xfrm>
            <a:off x="1566000" y="6048000"/>
            <a:ext cx="1980000" cy="288000"/>
          </a:xfrm>
          <a:prstGeom prst="rect">
            <a:avLst/>
          </a:prstGeom>
        </p:spPr>
        <p:txBody>
          <a:bodyPr vert="horz" lIns="0" tIns="0" rIns="0" bIns="0" rtlCol="0" anchor="t" anchorCtr="0"/>
          <a:lstStyle>
            <a:lvl1pPr algn="ctr">
              <a:defRPr sz="1000">
                <a:solidFill>
                  <a:srgbClr val="00407A"/>
                </a:solidFill>
                <a:latin typeface="Arial" pitchFamily="34" charset="0"/>
                <a:cs typeface="Arial" pitchFamily="34" charset="0"/>
              </a:defRPr>
            </a:lvl1pPr>
          </a:lstStyle>
          <a:p>
            <a:endParaRPr lang="nl-BE" dirty="0"/>
          </a:p>
        </p:txBody>
      </p:sp>
      <p:sp>
        <p:nvSpPr>
          <p:cNvPr id="6" name="Tijdelijke aanduiding voor dianummer 5"/>
          <p:cNvSpPr>
            <a:spLocks noGrp="1"/>
          </p:cNvSpPr>
          <p:nvPr>
            <p:ph type="sldNum" sz="quarter" idx="4"/>
          </p:nvPr>
        </p:nvSpPr>
        <p:spPr>
          <a:xfrm>
            <a:off x="3636000" y="6048000"/>
            <a:ext cx="936000" cy="288000"/>
          </a:xfrm>
          <a:prstGeom prst="rect">
            <a:avLst/>
          </a:prstGeom>
        </p:spPr>
        <p:txBody>
          <a:bodyPr vert="horz" lIns="0" tIns="0" rIns="0" bIns="0" rtlCol="0" anchor="t" anchorCtr="0"/>
          <a:lstStyle>
            <a:lvl1pPr algn="r">
              <a:defRPr sz="1000">
                <a:solidFill>
                  <a:srgbClr val="00407A"/>
                </a:solidFill>
                <a:latin typeface="Arial" pitchFamily="34" charset="0"/>
                <a:cs typeface="Arial" pitchFamily="34" charset="0"/>
              </a:defRPr>
            </a:lvl1pPr>
          </a:lstStyle>
          <a:p>
            <a:fld id="{F35D8031-C8E5-48F8-A3B6-81643B27A3AF}" type="slidenum">
              <a:rPr lang="nl-BE" smtClean="0"/>
              <a:pPr/>
              <a:t>‹#›</a:t>
            </a:fld>
            <a:endParaRPr lang="nl-BE" dirty="0"/>
          </a:p>
        </p:txBody>
      </p:sp>
    </p:spTree>
    <p:extLst>
      <p:ext uri="{BB962C8B-B14F-4D97-AF65-F5344CB8AC3E}">
        <p14:creationId xmlns:p14="http://schemas.microsoft.com/office/powerpoint/2010/main" val="320845504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600" kern="1200" baseline="0">
          <a:solidFill>
            <a:srgbClr val="52BDEC"/>
          </a:solidFill>
          <a:latin typeface="Arial" pitchFamily="34" charset="0"/>
          <a:ea typeface="+mj-ea"/>
          <a:cs typeface="Arial" pitchFamily="34" charset="0"/>
        </a:defRPr>
      </a:lvl1pPr>
    </p:titleStyle>
    <p:bodyStyle>
      <a:lvl1pPr marL="360000" indent="-360000" algn="l" defTabSz="914400" rtl="0" eaLnBrk="1" latinLnBrk="0" hangingPunct="1">
        <a:spcBef>
          <a:spcPts val="580"/>
        </a:spcBef>
        <a:buSzPct val="110000"/>
        <a:buFont typeface="Arial" pitchFamily="34" charset="0"/>
        <a:buChar char="•"/>
        <a:defRPr sz="2400" kern="1200">
          <a:solidFill>
            <a:srgbClr val="00407A"/>
          </a:solidFill>
          <a:latin typeface="Arial" pitchFamily="34" charset="0"/>
          <a:ea typeface="+mn-ea"/>
          <a:cs typeface="Arial" pitchFamily="34" charset="0"/>
        </a:defRPr>
      </a:lvl1pPr>
      <a:lvl2pPr marL="720000" indent="-360363" algn="l" defTabSz="914400" rtl="0" eaLnBrk="1" latinLnBrk="0" hangingPunct="1">
        <a:spcBef>
          <a:spcPts val="580"/>
        </a:spcBef>
        <a:buSzPct val="75000"/>
        <a:buFont typeface="Courier New" pitchFamily="49" charset="0"/>
        <a:buChar char="o"/>
        <a:defRPr sz="2400" kern="1200">
          <a:solidFill>
            <a:srgbClr val="00407A"/>
          </a:solidFill>
          <a:latin typeface="Arial" pitchFamily="34" charset="0"/>
          <a:ea typeface="+mn-ea"/>
          <a:cs typeface="Arial" pitchFamily="34" charset="0"/>
        </a:defRPr>
      </a:lvl2pPr>
      <a:lvl3pPr marL="990000" indent="-270000" algn="l" defTabSz="914400" rtl="0" eaLnBrk="1" latinLnBrk="0" hangingPunct="1">
        <a:spcBef>
          <a:spcPct val="20000"/>
        </a:spcBef>
        <a:buFont typeface="Arial" pitchFamily="34" charset="0"/>
        <a:buChar char="•"/>
        <a:defRPr sz="2000" kern="1200">
          <a:solidFill>
            <a:srgbClr val="00407A"/>
          </a:solidFill>
          <a:latin typeface="Arial" pitchFamily="34" charset="0"/>
          <a:ea typeface="+mn-ea"/>
          <a:cs typeface="Arial" pitchFamily="34" charset="0"/>
        </a:defRPr>
      </a:lvl3pPr>
      <a:lvl4pPr marL="1168400" indent="-180000" algn="l" defTabSz="914400" rtl="0" eaLnBrk="1" latinLnBrk="0" hangingPunct="1">
        <a:spcBef>
          <a:spcPts val="380"/>
        </a:spcBef>
        <a:buSzPct val="80000"/>
        <a:buFont typeface="Arial" pitchFamily="34" charset="0"/>
        <a:buChar char="•"/>
        <a:defRPr sz="1600" kern="1200">
          <a:solidFill>
            <a:srgbClr val="00407A"/>
          </a:solidFill>
          <a:latin typeface="Arial" pitchFamily="34" charset="0"/>
          <a:ea typeface="+mn-ea"/>
          <a:cs typeface="Arial" pitchFamily="34" charset="0"/>
        </a:defRPr>
      </a:lvl4pPr>
      <a:lvl5pPr marL="1338263" indent="-179388" algn="l" defTabSz="914400" rtl="0" eaLnBrk="1" latinLnBrk="0" hangingPunct="1">
        <a:spcBef>
          <a:spcPts val="380"/>
        </a:spcBef>
        <a:buFont typeface="Arial" pitchFamily="34" charset="0"/>
        <a:buChar char="-"/>
        <a:defRPr lang="nl-BE" sz="1600" kern="1200" dirty="0">
          <a:solidFill>
            <a:srgbClr val="00407A"/>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5.gif"/><Relationship Id="rId4" Type="http://schemas.openxmlformats.org/officeDocument/2006/relationships/image" Target="../media/image36.gif"/><Relationship Id="rId1" Type="http://schemas.openxmlformats.org/officeDocument/2006/relationships/slideLayout" Target="../slideLayouts/slideLayout6.xml"/><Relationship Id="rId2" Type="http://schemas.openxmlformats.org/officeDocument/2006/relationships/image" Target="../media/image3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jpeg"/><Relationship Id="rId1" Type="http://schemas.openxmlformats.org/officeDocument/2006/relationships/slideLayout" Target="../slideLayouts/slideLayout6.xml"/><Relationship Id="rId2" Type="http://schemas.openxmlformats.org/officeDocument/2006/relationships/image" Target="../media/image4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mbopress.org/doi/full/10.1038/msb.2012.4" TargetMode="External"/><Relationship Id="rId3" Type="http://schemas.openxmlformats.org/officeDocument/2006/relationships/hyperlink" Target="http://imed.med.ucm.es/PV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oleObject" Target="../embeddings/oleObject1.bin"/><Relationship Id="rId6" Type="http://schemas.openxmlformats.org/officeDocument/2006/relationships/image" Target="../media/image13.emf"/><Relationship Id="rId7" Type="http://schemas.openxmlformats.org/officeDocument/2006/relationships/image" Target="../media/image16.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chart" Target="../charts/chart1.xml"/><Relationship Id="rId6"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mtClean="0"/>
              <a:t>Sequence </a:t>
            </a:r>
            <a:r>
              <a:rPr lang="nl-BE" dirty="0" smtClean="0"/>
              <a:t>conservation</a:t>
            </a:r>
            <a:endParaRPr lang="nl-BE" dirty="0"/>
          </a:p>
        </p:txBody>
      </p:sp>
      <p:sp>
        <p:nvSpPr>
          <p:cNvPr id="3" name="Ondertitel 2"/>
          <p:cNvSpPr>
            <a:spLocks noGrp="1"/>
          </p:cNvSpPr>
          <p:nvPr>
            <p:ph type="subTitle" idx="1"/>
          </p:nvPr>
        </p:nvSpPr>
        <p:spPr/>
        <p:txBody>
          <a:bodyPr/>
          <a:lstStyle/>
          <a:p>
            <a:endParaRPr lang="nl-BE"/>
          </a:p>
        </p:txBody>
      </p:sp>
    </p:spTree>
    <p:extLst>
      <p:ext uri="{BB962C8B-B14F-4D97-AF65-F5344CB8AC3E}">
        <p14:creationId xmlns:p14="http://schemas.microsoft.com/office/powerpoint/2010/main" val="21694107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Physicochemical properties of amino acids</a:t>
            </a:r>
            <a:endParaRPr lang="en-GB" dirty="0"/>
          </a:p>
        </p:txBody>
      </p:sp>
      <p:sp>
        <p:nvSpPr>
          <p:cNvPr id="4" name="Rectangle 3"/>
          <p:cNvSpPr/>
          <p:nvPr/>
        </p:nvSpPr>
        <p:spPr>
          <a:xfrm>
            <a:off x="6037626" y="2420888"/>
            <a:ext cx="3155736" cy="3139321"/>
          </a:xfrm>
          <a:prstGeom prst="rect">
            <a:avLst/>
          </a:prstGeom>
        </p:spPr>
        <p:txBody>
          <a:bodyPr wrap="none">
            <a:spAutoFit/>
          </a:bodyPr>
          <a:lstStyle/>
          <a:p>
            <a:r>
              <a:rPr lang="en-US" dirty="0" smtClean="0"/>
              <a:t>P: crossed properties</a:t>
            </a:r>
          </a:p>
          <a:p>
            <a:r>
              <a:rPr lang="en-US" dirty="0" smtClean="0"/>
              <a:t>N: Total number of properties</a:t>
            </a:r>
          </a:p>
          <a:p>
            <a:endParaRPr lang="en-US" dirty="0"/>
          </a:p>
          <a:p>
            <a:r>
              <a:rPr lang="en-US" dirty="0" err="1" smtClean="0"/>
              <a:t>Cn</a:t>
            </a:r>
            <a:r>
              <a:rPr lang="en-US" dirty="0" smtClean="0"/>
              <a:t> = N-P</a:t>
            </a:r>
          </a:p>
          <a:p>
            <a:endParaRPr lang="en-US" dirty="0" smtClean="0"/>
          </a:p>
          <a:p>
            <a:r>
              <a:rPr lang="en-US" b="1" dirty="0" smtClean="0">
                <a:solidFill>
                  <a:srgbClr val="FF0000"/>
                </a:solidFill>
                <a:latin typeface="Courier" pitchFamily="49" charset="0"/>
              </a:rPr>
              <a:t>L</a:t>
            </a:r>
          </a:p>
          <a:p>
            <a:r>
              <a:rPr lang="en-US" b="1" dirty="0" smtClean="0">
                <a:solidFill>
                  <a:srgbClr val="FF0000"/>
                </a:solidFill>
                <a:latin typeface="Courier" pitchFamily="49" charset="0"/>
              </a:rPr>
              <a:t>L</a:t>
            </a:r>
          </a:p>
          <a:p>
            <a:r>
              <a:rPr lang="en-US" b="1" dirty="0" smtClean="0">
                <a:solidFill>
                  <a:srgbClr val="FF0000"/>
                </a:solidFill>
                <a:latin typeface="Courier" pitchFamily="49" charset="0"/>
              </a:rPr>
              <a:t>R</a:t>
            </a:r>
          </a:p>
          <a:p>
            <a:r>
              <a:rPr lang="en-US" b="1" dirty="0">
                <a:solidFill>
                  <a:srgbClr val="FF0000"/>
                </a:solidFill>
                <a:latin typeface="Courier" pitchFamily="49" charset="0"/>
              </a:rPr>
              <a:t>R</a:t>
            </a:r>
          </a:p>
          <a:p>
            <a:endParaRPr lang="en-GB" dirty="0" smtClean="0"/>
          </a:p>
          <a:p>
            <a:r>
              <a:rPr lang="en-GB" dirty="0" smtClean="0"/>
              <a:t>P </a:t>
            </a:r>
            <a:r>
              <a:rPr lang="en-GB" dirty="0"/>
              <a:t>= 5 and </a:t>
            </a:r>
            <a:r>
              <a:rPr lang="en-GB" dirty="0" err="1"/>
              <a:t>Cn</a:t>
            </a:r>
            <a:r>
              <a:rPr lang="en-GB" dirty="0"/>
              <a:t> = (10 - 5) = 5</a:t>
            </a:r>
          </a:p>
        </p:txBody>
      </p:sp>
      <p:sp>
        <p:nvSpPr>
          <p:cNvPr id="6" name="TextBox 5"/>
          <p:cNvSpPr txBox="1"/>
          <p:nvPr/>
        </p:nvSpPr>
        <p:spPr>
          <a:xfrm>
            <a:off x="5868144" y="5701898"/>
            <a:ext cx="3185487" cy="369332"/>
          </a:xfrm>
          <a:prstGeom prst="rect">
            <a:avLst/>
          </a:prstGeom>
          <a:noFill/>
        </p:spPr>
        <p:txBody>
          <a:bodyPr wrap="none" rtlCol="0">
            <a:spAutoFit/>
          </a:bodyPr>
          <a:lstStyle/>
          <a:p>
            <a:r>
              <a:rPr lang="en-US" dirty="0" smtClean="0"/>
              <a:t>Livingstone and Barton, 1993</a:t>
            </a:r>
            <a:endParaRPr lang="en-GB" dirty="0"/>
          </a:p>
        </p:txBody>
      </p:sp>
      <p:pic>
        <p:nvPicPr>
          <p:cNvPr id="3" name="Picture 2" descr="11-20.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63326"/>
            <a:ext cx="5600620" cy="4038572"/>
          </a:xfrm>
          <a:prstGeom prst="rect">
            <a:avLst/>
          </a:prstGeom>
        </p:spPr>
      </p:pic>
      <p:sp>
        <p:nvSpPr>
          <p:cNvPr id="5" name="Oval 4"/>
          <p:cNvSpPr/>
          <p:nvPr/>
        </p:nvSpPr>
        <p:spPr>
          <a:xfrm>
            <a:off x="4211960" y="3861048"/>
            <a:ext cx="504056" cy="792088"/>
          </a:xfrm>
          <a:prstGeom prst="ellipse">
            <a:avLst/>
          </a:prstGeom>
          <a:no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941916" y="2771636"/>
            <a:ext cx="1095710" cy="369332"/>
          </a:xfrm>
          <a:prstGeom prst="rect">
            <a:avLst/>
          </a:prstGeom>
          <a:solidFill>
            <a:srgbClr val="86BCE5"/>
          </a:solidFill>
        </p:spPr>
        <p:txBody>
          <a:bodyPr wrap="none" rtlCol="0">
            <a:spAutoFit/>
          </a:bodyPr>
          <a:lstStyle/>
          <a:p>
            <a:r>
              <a:rPr lang="en-US" dirty="0" smtClean="0"/>
              <a:t>Negative</a:t>
            </a:r>
            <a:endParaRPr lang="en-US" dirty="0"/>
          </a:p>
        </p:txBody>
      </p:sp>
      <p:cxnSp>
        <p:nvCxnSpPr>
          <p:cNvPr id="9" name="Straight Connector 8"/>
          <p:cNvCxnSpPr>
            <a:stCxn id="5" idx="7"/>
          </p:cNvCxnSpPr>
          <p:nvPr/>
        </p:nvCxnSpPr>
        <p:spPr>
          <a:xfrm flipV="1">
            <a:off x="4642199" y="3140968"/>
            <a:ext cx="299717" cy="836079"/>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563888" y="2204864"/>
            <a:ext cx="28803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070026" y="1660158"/>
            <a:ext cx="903200" cy="369332"/>
          </a:xfrm>
          <a:prstGeom prst="rect">
            <a:avLst/>
          </a:prstGeom>
          <a:solidFill>
            <a:srgbClr val="FF9295"/>
          </a:solidFill>
        </p:spPr>
        <p:txBody>
          <a:bodyPr wrap="none" rtlCol="0">
            <a:spAutoFit/>
          </a:bodyPr>
          <a:lstStyle/>
          <a:p>
            <a:r>
              <a:rPr lang="en-US" dirty="0" err="1" smtClean="0"/>
              <a:t>Proline</a:t>
            </a:r>
            <a:endParaRPr lang="en-US" dirty="0"/>
          </a:p>
        </p:txBody>
      </p:sp>
      <p:cxnSp>
        <p:nvCxnSpPr>
          <p:cNvPr id="15" name="Straight Connector 14"/>
          <p:cNvCxnSpPr>
            <a:endCxn id="12" idx="7"/>
          </p:cNvCxnSpPr>
          <p:nvPr/>
        </p:nvCxnSpPr>
        <p:spPr>
          <a:xfrm flipH="1">
            <a:off x="3809739" y="1844824"/>
            <a:ext cx="260287" cy="412767"/>
          </a:xfrm>
          <a:prstGeom prst="line">
            <a:avLst/>
          </a:prstGeom>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2226229" y="3245741"/>
            <a:ext cx="1726137" cy="1364152"/>
          </a:xfrm>
          <a:custGeom>
            <a:avLst/>
            <a:gdLst>
              <a:gd name="connsiteX0" fmla="*/ 0 w 1726137"/>
              <a:gd name="connsiteY0" fmla="*/ 0 h 1364152"/>
              <a:gd name="connsiteX1" fmla="*/ 109744 w 1726137"/>
              <a:gd name="connsiteY1" fmla="*/ 109759 h 1364152"/>
              <a:gd name="connsiteX2" fmla="*/ 156777 w 1726137"/>
              <a:gd name="connsiteY2" fmla="*/ 156799 h 1364152"/>
              <a:gd name="connsiteX3" fmla="*/ 188132 w 1726137"/>
              <a:gd name="connsiteY3" fmla="*/ 203839 h 1364152"/>
              <a:gd name="connsiteX4" fmla="*/ 235165 w 1726137"/>
              <a:gd name="connsiteY4" fmla="*/ 219519 h 1364152"/>
              <a:gd name="connsiteX5" fmla="*/ 266520 w 1726137"/>
              <a:gd name="connsiteY5" fmla="*/ 266559 h 1364152"/>
              <a:gd name="connsiteX6" fmla="*/ 344909 w 1726137"/>
              <a:gd name="connsiteY6" fmla="*/ 407678 h 1364152"/>
              <a:gd name="connsiteX7" fmla="*/ 391942 w 1726137"/>
              <a:gd name="connsiteY7" fmla="*/ 439038 h 1364152"/>
              <a:gd name="connsiteX8" fmla="*/ 501685 w 1726137"/>
              <a:gd name="connsiteY8" fmla="*/ 470397 h 1364152"/>
              <a:gd name="connsiteX9" fmla="*/ 580074 w 1726137"/>
              <a:gd name="connsiteY9" fmla="*/ 548797 h 1364152"/>
              <a:gd name="connsiteX10" fmla="*/ 674140 w 1726137"/>
              <a:gd name="connsiteY10" fmla="*/ 580157 h 1364152"/>
              <a:gd name="connsiteX11" fmla="*/ 799561 w 1726137"/>
              <a:gd name="connsiteY11" fmla="*/ 642876 h 1364152"/>
              <a:gd name="connsiteX12" fmla="*/ 846594 w 1726137"/>
              <a:gd name="connsiteY12" fmla="*/ 674236 h 1364152"/>
              <a:gd name="connsiteX13" fmla="*/ 940660 w 1726137"/>
              <a:gd name="connsiteY13" fmla="*/ 705596 h 1364152"/>
              <a:gd name="connsiteX14" fmla="*/ 1003371 w 1726137"/>
              <a:gd name="connsiteY14" fmla="*/ 736956 h 1364152"/>
              <a:gd name="connsiteX15" fmla="*/ 1066081 w 1726137"/>
              <a:gd name="connsiteY15" fmla="*/ 752636 h 1364152"/>
              <a:gd name="connsiteX16" fmla="*/ 1285569 w 1726137"/>
              <a:gd name="connsiteY16" fmla="*/ 783995 h 1364152"/>
              <a:gd name="connsiteX17" fmla="*/ 1379635 w 1726137"/>
              <a:gd name="connsiteY17" fmla="*/ 815355 h 1364152"/>
              <a:gd name="connsiteX18" fmla="*/ 1426668 w 1726137"/>
              <a:gd name="connsiteY18" fmla="*/ 846715 h 1364152"/>
              <a:gd name="connsiteX19" fmla="*/ 1599122 w 1726137"/>
              <a:gd name="connsiteY19" fmla="*/ 893755 h 1364152"/>
              <a:gd name="connsiteX20" fmla="*/ 1693188 w 1726137"/>
              <a:gd name="connsiteY20" fmla="*/ 940795 h 1364152"/>
              <a:gd name="connsiteX21" fmla="*/ 1724543 w 1726137"/>
              <a:gd name="connsiteY21" fmla="*/ 987834 h 1364152"/>
              <a:gd name="connsiteX22" fmla="*/ 1693188 w 1726137"/>
              <a:gd name="connsiteY22" fmla="*/ 1207353 h 1364152"/>
              <a:gd name="connsiteX23" fmla="*/ 1677510 w 1726137"/>
              <a:gd name="connsiteY23" fmla="*/ 1285753 h 1364152"/>
              <a:gd name="connsiteX24" fmla="*/ 1614800 w 1726137"/>
              <a:gd name="connsiteY24" fmla="*/ 1364152 h 136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6137" h="1364152">
                <a:moveTo>
                  <a:pt x="0" y="0"/>
                </a:moveTo>
                <a:cubicBezTo>
                  <a:pt x="127677" y="159619"/>
                  <a:pt x="4915" y="22390"/>
                  <a:pt x="109744" y="109759"/>
                </a:cubicBezTo>
                <a:cubicBezTo>
                  <a:pt x="126777" y="123955"/>
                  <a:pt x="142583" y="139764"/>
                  <a:pt x="156777" y="156799"/>
                </a:cubicBezTo>
                <a:cubicBezTo>
                  <a:pt x="168840" y="171276"/>
                  <a:pt x="173418" y="192066"/>
                  <a:pt x="188132" y="203839"/>
                </a:cubicBezTo>
                <a:cubicBezTo>
                  <a:pt x="201036" y="214164"/>
                  <a:pt x="219487" y="214292"/>
                  <a:pt x="235165" y="219519"/>
                </a:cubicBezTo>
                <a:cubicBezTo>
                  <a:pt x="245617" y="235199"/>
                  <a:pt x="258094" y="249704"/>
                  <a:pt x="266520" y="266559"/>
                </a:cubicBezTo>
                <a:cubicBezTo>
                  <a:pt x="295109" y="323744"/>
                  <a:pt x="270765" y="358241"/>
                  <a:pt x="344909" y="407678"/>
                </a:cubicBezTo>
                <a:cubicBezTo>
                  <a:pt x="360587" y="418131"/>
                  <a:pt x="375089" y="430610"/>
                  <a:pt x="391942" y="439038"/>
                </a:cubicBezTo>
                <a:cubicBezTo>
                  <a:pt x="414428" y="450282"/>
                  <a:pt x="481599" y="465375"/>
                  <a:pt x="501685" y="470397"/>
                </a:cubicBezTo>
                <a:cubicBezTo>
                  <a:pt x="530289" y="513308"/>
                  <a:pt x="530565" y="526790"/>
                  <a:pt x="580074" y="548797"/>
                </a:cubicBezTo>
                <a:cubicBezTo>
                  <a:pt x="610276" y="562222"/>
                  <a:pt x="674140" y="580157"/>
                  <a:pt x="674140" y="580157"/>
                </a:cubicBezTo>
                <a:cubicBezTo>
                  <a:pt x="813417" y="684629"/>
                  <a:pt x="662576" y="584160"/>
                  <a:pt x="799561" y="642876"/>
                </a:cubicBezTo>
                <a:cubicBezTo>
                  <a:pt x="816880" y="650300"/>
                  <a:pt x="829375" y="666582"/>
                  <a:pt x="846594" y="674236"/>
                </a:cubicBezTo>
                <a:cubicBezTo>
                  <a:pt x="876796" y="687661"/>
                  <a:pt x="911098" y="690813"/>
                  <a:pt x="940660" y="705596"/>
                </a:cubicBezTo>
                <a:cubicBezTo>
                  <a:pt x="961564" y="716049"/>
                  <a:pt x="981488" y="728749"/>
                  <a:pt x="1003371" y="736956"/>
                </a:cubicBezTo>
                <a:cubicBezTo>
                  <a:pt x="1023546" y="744523"/>
                  <a:pt x="1044953" y="748410"/>
                  <a:pt x="1066081" y="752636"/>
                </a:cubicBezTo>
                <a:cubicBezTo>
                  <a:pt x="1141434" y="767709"/>
                  <a:pt x="1208491" y="774359"/>
                  <a:pt x="1285569" y="783995"/>
                </a:cubicBezTo>
                <a:cubicBezTo>
                  <a:pt x="1316924" y="794448"/>
                  <a:pt x="1352135" y="797019"/>
                  <a:pt x="1379635" y="815355"/>
                </a:cubicBezTo>
                <a:cubicBezTo>
                  <a:pt x="1395313" y="825808"/>
                  <a:pt x="1409025" y="840098"/>
                  <a:pt x="1426668" y="846715"/>
                </a:cubicBezTo>
                <a:cubicBezTo>
                  <a:pt x="1493981" y="871961"/>
                  <a:pt x="1533714" y="850143"/>
                  <a:pt x="1599122" y="893755"/>
                </a:cubicBezTo>
                <a:cubicBezTo>
                  <a:pt x="1659905" y="934283"/>
                  <a:pt x="1628279" y="919155"/>
                  <a:pt x="1693188" y="940795"/>
                </a:cubicBezTo>
                <a:cubicBezTo>
                  <a:pt x="1703640" y="956475"/>
                  <a:pt x="1723098" y="969046"/>
                  <a:pt x="1724543" y="987834"/>
                </a:cubicBezTo>
                <a:cubicBezTo>
                  <a:pt x="1732123" y="1086391"/>
                  <a:pt x="1711183" y="1126366"/>
                  <a:pt x="1693188" y="1207353"/>
                </a:cubicBezTo>
                <a:cubicBezTo>
                  <a:pt x="1687407" y="1233369"/>
                  <a:pt x="1686867" y="1260799"/>
                  <a:pt x="1677510" y="1285753"/>
                </a:cubicBezTo>
                <a:cubicBezTo>
                  <a:pt x="1665644" y="1317399"/>
                  <a:pt x="1637759" y="1341190"/>
                  <a:pt x="1614800" y="1364152"/>
                </a:cubicBezTo>
              </a:path>
            </a:pathLst>
          </a:custGeom>
          <a:ln>
            <a:solidFill>
              <a:schemeClr val="accent6">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482505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Conserved patches can identify binding sites</a:t>
            </a:r>
            <a:endParaRPr lang="en-US" dirty="0"/>
          </a:p>
        </p:txBody>
      </p:sp>
      <p:pic>
        <p:nvPicPr>
          <p:cNvPr id="4" name="Content Placeholder 3" descr="14.21.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666" b="5749"/>
          <a:stretch/>
        </p:blipFill>
        <p:spPr>
          <a:xfrm>
            <a:off x="395537" y="1157960"/>
            <a:ext cx="5249618" cy="5223368"/>
          </a:xfrm>
        </p:spPr>
      </p:pic>
      <p:sp>
        <p:nvSpPr>
          <p:cNvPr id="5" name="TextBox 4"/>
          <p:cNvSpPr txBox="1"/>
          <p:nvPr/>
        </p:nvSpPr>
        <p:spPr>
          <a:xfrm>
            <a:off x="378049" y="6412686"/>
            <a:ext cx="1544751" cy="369332"/>
          </a:xfrm>
          <a:prstGeom prst="rect">
            <a:avLst/>
          </a:prstGeom>
          <a:noFill/>
        </p:spPr>
        <p:txBody>
          <a:bodyPr wrap="none" rtlCol="0">
            <a:spAutoFit/>
          </a:bodyPr>
          <a:lstStyle/>
          <a:p>
            <a:r>
              <a:rPr lang="en-US" dirty="0" smtClean="0"/>
              <a:t>Conservation</a:t>
            </a:r>
            <a:endParaRPr lang="en-US" dirty="0"/>
          </a:p>
        </p:txBody>
      </p:sp>
      <p:sp>
        <p:nvSpPr>
          <p:cNvPr id="6" name="TextBox 5"/>
          <p:cNvSpPr txBox="1"/>
          <p:nvPr/>
        </p:nvSpPr>
        <p:spPr>
          <a:xfrm>
            <a:off x="5004048" y="1988840"/>
            <a:ext cx="3443909" cy="369332"/>
          </a:xfrm>
          <a:prstGeom prst="rect">
            <a:avLst/>
          </a:prstGeom>
          <a:noFill/>
        </p:spPr>
        <p:txBody>
          <a:bodyPr wrap="none" rtlCol="0">
            <a:spAutoFit/>
          </a:bodyPr>
          <a:lstStyle/>
          <a:p>
            <a:r>
              <a:rPr lang="en-US" dirty="0" smtClean="0"/>
              <a:t>ASPP2/DNA Binding site of p53</a:t>
            </a:r>
            <a:endParaRPr lang="en-US" dirty="0"/>
          </a:p>
        </p:txBody>
      </p:sp>
    </p:spTree>
    <p:extLst>
      <p:ext uri="{BB962C8B-B14F-4D97-AF65-F5344CB8AC3E}">
        <p14:creationId xmlns:p14="http://schemas.microsoft.com/office/powerpoint/2010/main" val="34977206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88" t="20503" r="34225" b="13224"/>
          <a:stretch/>
        </p:blipFill>
        <p:spPr bwMode="auto">
          <a:xfrm>
            <a:off x="0" y="60494"/>
            <a:ext cx="4320480" cy="6806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148064" y="5013176"/>
            <a:ext cx="3185487" cy="369332"/>
          </a:xfrm>
          <a:prstGeom prst="rect">
            <a:avLst/>
          </a:prstGeom>
          <a:noFill/>
        </p:spPr>
        <p:txBody>
          <a:bodyPr wrap="none" rtlCol="0">
            <a:spAutoFit/>
          </a:bodyPr>
          <a:lstStyle/>
          <a:p>
            <a:r>
              <a:rPr lang="en-US" dirty="0" smtClean="0"/>
              <a:t>Livingstone and Barton, 1993</a:t>
            </a:r>
            <a:endParaRPr lang="en-GB" dirty="0"/>
          </a:p>
        </p:txBody>
      </p:sp>
      <p:sp>
        <p:nvSpPr>
          <p:cNvPr id="6" name="Rectangle 5"/>
          <p:cNvSpPr/>
          <p:nvPr/>
        </p:nvSpPr>
        <p:spPr>
          <a:xfrm>
            <a:off x="4334296" y="1988840"/>
            <a:ext cx="4572000" cy="923330"/>
          </a:xfrm>
          <a:prstGeom prst="rect">
            <a:avLst/>
          </a:prstGeom>
        </p:spPr>
        <p:txBody>
          <a:bodyPr>
            <a:spAutoFit/>
          </a:bodyPr>
          <a:lstStyle/>
          <a:p>
            <a:r>
              <a:rPr lang="en-GB" dirty="0"/>
              <a:t>key residues </a:t>
            </a:r>
            <a:r>
              <a:rPr lang="en-GB" dirty="0" smtClean="0"/>
              <a:t>determine</a:t>
            </a:r>
            <a:endParaRPr lang="en-GB" dirty="0"/>
          </a:p>
          <a:p>
            <a:r>
              <a:rPr lang="en-GB" dirty="0"/>
              <a:t>functional differences between protein subfamilies</a:t>
            </a:r>
          </a:p>
        </p:txBody>
      </p:sp>
    </p:spTree>
    <p:extLst>
      <p:ext uri="{BB962C8B-B14F-4D97-AF65-F5344CB8AC3E}">
        <p14:creationId xmlns:p14="http://schemas.microsoft.com/office/powerpoint/2010/main" val="297044232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Implementing a score</a:t>
            </a:r>
            <a:endParaRPr lang="en-GB" dirty="0"/>
          </a:p>
        </p:txBody>
      </p:sp>
      <p:sp>
        <p:nvSpPr>
          <p:cNvPr id="4" name="Content Placeholder 3"/>
          <p:cNvSpPr>
            <a:spLocks noGrp="1"/>
          </p:cNvSpPr>
          <p:nvPr>
            <p:ph idx="1"/>
          </p:nvPr>
        </p:nvSpPr>
        <p:spPr/>
        <p:txBody>
          <a:bodyPr/>
          <a:lstStyle/>
          <a:p>
            <a:endParaRPr lang="en-GB" dirty="0" smtClean="0"/>
          </a:p>
          <a:p>
            <a:r>
              <a:rPr lang="en-US" dirty="0" smtClean="0"/>
              <a:t>Sequence Harmony (based on Shannon Entropy)</a:t>
            </a:r>
            <a:endParaRPr lang="en-GB" dirty="0"/>
          </a:p>
          <a:p>
            <a:endParaRPr lang="en-GB" dirty="0" smtClean="0"/>
          </a:p>
          <a:p>
            <a:r>
              <a:rPr lang="en-GB" dirty="0" err="1" smtClean="0"/>
              <a:t>SH</a:t>
            </a:r>
            <a:r>
              <a:rPr lang="en-GB" baseline="-25000" dirty="0" err="1" smtClean="0"/>
              <a:t>i</a:t>
            </a:r>
            <a:r>
              <a:rPr lang="en-GB" dirty="0" smtClean="0"/>
              <a:t> = </a:t>
            </a:r>
            <a:r>
              <a:rPr lang="en-GB" dirty="0" err="1" smtClean="0"/>
              <a:t>S</a:t>
            </a:r>
            <a:r>
              <a:rPr lang="en-GB" baseline="-25000" dirty="0" err="1" smtClean="0"/>
              <a:t>i</a:t>
            </a:r>
            <a:r>
              <a:rPr lang="en-GB" baseline="30000" dirty="0" err="1" smtClean="0"/>
              <a:t>A+B</a:t>
            </a:r>
            <a:r>
              <a:rPr lang="en-GB" dirty="0" smtClean="0"/>
              <a:t> – ½(</a:t>
            </a:r>
            <a:r>
              <a:rPr lang="en-GB" dirty="0" err="1" smtClean="0"/>
              <a:t>S</a:t>
            </a:r>
            <a:r>
              <a:rPr lang="en-GB" baseline="-25000" dirty="0" err="1" smtClean="0"/>
              <a:t>i</a:t>
            </a:r>
            <a:r>
              <a:rPr lang="en-GB" baseline="30000" dirty="0" err="1" smtClean="0"/>
              <a:t>A</a:t>
            </a:r>
            <a:r>
              <a:rPr lang="en-GB" dirty="0" smtClean="0"/>
              <a:t> + </a:t>
            </a:r>
            <a:r>
              <a:rPr lang="en-GB" dirty="0" err="1" smtClean="0"/>
              <a:t>S</a:t>
            </a:r>
            <a:r>
              <a:rPr lang="en-GB" baseline="-25000" dirty="0" err="1" smtClean="0"/>
              <a:t>i</a:t>
            </a:r>
            <a:r>
              <a:rPr lang="en-GB" baseline="30000" dirty="0" err="1" smtClean="0"/>
              <a:t>B</a:t>
            </a:r>
            <a:r>
              <a:rPr lang="en-GB" dirty="0" smtClean="0"/>
              <a:t>)</a:t>
            </a:r>
          </a:p>
          <a:p>
            <a:endParaRPr lang="en-GB" dirty="0"/>
          </a:p>
          <a:p>
            <a:endParaRPr lang="en-GB" dirty="0" smtClean="0"/>
          </a:p>
          <a:p>
            <a:r>
              <a:rPr lang="en-GB" dirty="0" smtClean="0"/>
              <a:t>The </a:t>
            </a:r>
            <a:r>
              <a:rPr lang="en-GB" dirty="0"/>
              <a:t>SH function </a:t>
            </a:r>
            <a:r>
              <a:rPr lang="en-GB" dirty="0" smtClean="0"/>
              <a:t>becomes </a:t>
            </a:r>
            <a:r>
              <a:rPr lang="en-GB" dirty="0"/>
              <a:t>zero for maximally different sites and one for </a:t>
            </a:r>
            <a:r>
              <a:rPr lang="en-GB" dirty="0" smtClean="0"/>
              <a:t>sites with </a:t>
            </a:r>
            <a:r>
              <a:rPr lang="en-GB" dirty="0"/>
              <a:t>identical distributions</a:t>
            </a:r>
            <a:r>
              <a:rPr lang="en-GB" dirty="0" smtClean="0"/>
              <a:t>.</a:t>
            </a:r>
          </a:p>
          <a:p>
            <a:endParaRPr lang="en-US" dirty="0"/>
          </a:p>
          <a:p>
            <a:endParaRPr lang="en-GB" dirty="0"/>
          </a:p>
        </p:txBody>
      </p:sp>
      <p:pic>
        <p:nvPicPr>
          <p:cNvPr id="5" name="Picture 4" descr="http://imed.med.ucm.es/icons/shanon_eq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1036050"/>
            <a:ext cx="1733550" cy="800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40000" y="6486437"/>
            <a:ext cx="2787943" cy="369332"/>
          </a:xfrm>
          <a:prstGeom prst="rect">
            <a:avLst/>
          </a:prstGeom>
          <a:noFill/>
        </p:spPr>
        <p:txBody>
          <a:bodyPr wrap="none" rtlCol="0">
            <a:spAutoFit/>
          </a:bodyPr>
          <a:lstStyle/>
          <a:p>
            <a:r>
              <a:rPr lang="en-US" dirty="0" err="1" smtClean="0"/>
              <a:t>Pirovano</a:t>
            </a:r>
            <a:r>
              <a:rPr lang="en-US" dirty="0" smtClean="0"/>
              <a:t> et al, NAR 2006</a:t>
            </a:r>
            <a:endParaRPr lang="en-GB" dirty="0"/>
          </a:p>
        </p:txBody>
      </p:sp>
    </p:spTree>
    <p:extLst>
      <p:ext uri="{BB962C8B-B14F-4D97-AF65-F5344CB8AC3E}">
        <p14:creationId xmlns:p14="http://schemas.microsoft.com/office/powerpoint/2010/main" val="28938281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Sequence Harmony</a:t>
            </a:r>
            <a:endParaRPr lang="en-GB" dirty="0"/>
          </a:p>
        </p:txBody>
      </p:sp>
      <p:sp>
        <p:nvSpPr>
          <p:cNvPr id="3" name="Content Placeholder 2"/>
          <p:cNvSpPr>
            <a:spLocks noGrp="1"/>
          </p:cNvSpPr>
          <p:nvPr>
            <p:ph idx="1"/>
          </p:nvPr>
        </p:nvSpPr>
        <p:spPr/>
        <p:txBody>
          <a:bodyPr/>
          <a:lstStyle/>
          <a:p>
            <a:pPr marL="0" indent="0">
              <a:buNone/>
            </a:pPr>
            <a:r>
              <a:rPr lang="en-GB" sz="1800" dirty="0" smtClean="0"/>
              <a:t>Hypothetical </a:t>
            </a:r>
            <a:r>
              <a:rPr lang="en-GB" sz="1800" dirty="0"/>
              <a:t>alignment of two subfamilies A (4 sequences) and B (</a:t>
            </a:r>
            <a:r>
              <a:rPr lang="en-GB" sz="1800" dirty="0" smtClean="0"/>
              <a:t>6 sequences)</a:t>
            </a:r>
            <a:endParaRPr lang="en-GB" sz="1800" dirty="0"/>
          </a:p>
          <a:p>
            <a:pPr marL="0" indent="0">
              <a:buNone/>
            </a:pPr>
            <a:r>
              <a:rPr lang="en-GB" sz="1600" i="1" dirty="0">
                <a:latin typeface="Courier" pitchFamily="49" charset="0"/>
              </a:rPr>
              <a:t>Group A</a:t>
            </a:r>
          </a:p>
          <a:p>
            <a:pPr marL="0" indent="0">
              <a:buNone/>
            </a:pPr>
            <a:r>
              <a:rPr lang="pt-BR" sz="1600" dirty="0">
                <a:latin typeface="Courier" pitchFamily="49" charset="0"/>
              </a:rPr>
              <a:t>seq1 </a:t>
            </a:r>
            <a:r>
              <a:rPr lang="pt-BR" sz="1600" dirty="0" smtClean="0">
                <a:latin typeface="Courier" pitchFamily="49" charset="0"/>
              </a:rPr>
              <a:t>R    E    L    </a:t>
            </a:r>
            <a:r>
              <a:rPr lang="pt-BR" sz="1600" dirty="0">
                <a:latin typeface="Courier" pitchFamily="49" charset="0"/>
              </a:rPr>
              <a:t>A </a:t>
            </a:r>
            <a:r>
              <a:rPr lang="pt-BR" sz="1600" dirty="0" smtClean="0">
                <a:latin typeface="Courier" pitchFamily="49" charset="0"/>
              </a:rPr>
              <a:t>   A    A    K    K</a:t>
            </a:r>
            <a:endParaRPr lang="pt-BR" sz="1600" dirty="0">
              <a:latin typeface="Courier" pitchFamily="49" charset="0"/>
            </a:endParaRPr>
          </a:p>
          <a:p>
            <a:pPr marL="0" indent="0">
              <a:buNone/>
            </a:pPr>
            <a:r>
              <a:rPr lang="pt-BR" sz="1600" dirty="0">
                <a:latin typeface="Courier" pitchFamily="49" charset="0"/>
              </a:rPr>
              <a:t>seq2 </a:t>
            </a:r>
            <a:r>
              <a:rPr lang="pt-BR" sz="1600" dirty="0" smtClean="0">
                <a:latin typeface="Courier" pitchFamily="49" charset="0"/>
              </a:rPr>
              <a:t>R    </a:t>
            </a:r>
            <a:r>
              <a:rPr lang="pt-BR" sz="1600" dirty="0">
                <a:latin typeface="Courier" pitchFamily="49" charset="0"/>
              </a:rPr>
              <a:t>E </a:t>
            </a:r>
            <a:r>
              <a:rPr lang="pt-BR" sz="1600" dirty="0" smtClean="0">
                <a:latin typeface="Courier" pitchFamily="49" charset="0"/>
              </a:rPr>
              <a:t>   L    A    A    F    K    K</a:t>
            </a:r>
            <a:endParaRPr lang="pt-BR" sz="1600" dirty="0">
              <a:latin typeface="Courier" pitchFamily="49" charset="0"/>
            </a:endParaRPr>
          </a:p>
          <a:p>
            <a:pPr marL="0" indent="0">
              <a:buNone/>
            </a:pPr>
            <a:r>
              <a:rPr lang="pt-BR" sz="1600" dirty="0">
                <a:latin typeface="Courier" pitchFamily="49" charset="0"/>
              </a:rPr>
              <a:t>seq3 </a:t>
            </a:r>
            <a:r>
              <a:rPr lang="pt-BR" sz="1600" dirty="0" smtClean="0">
                <a:latin typeface="Courier" pitchFamily="49" charset="0"/>
              </a:rPr>
              <a:t>R    </a:t>
            </a:r>
            <a:r>
              <a:rPr lang="pt-BR" sz="1600" dirty="0">
                <a:latin typeface="Courier" pitchFamily="49" charset="0"/>
              </a:rPr>
              <a:t>E </a:t>
            </a:r>
            <a:r>
              <a:rPr lang="pt-BR" sz="1600" dirty="0" smtClean="0">
                <a:latin typeface="Courier" pitchFamily="49" charset="0"/>
              </a:rPr>
              <a:t>   A    A    A    Y    R    K</a:t>
            </a:r>
            <a:endParaRPr lang="pt-BR" sz="1600" dirty="0">
              <a:latin typeface="Courier" pitchFamily="49" charset="0"/>
            </a:endParaRPr>
          </a:p>
          <a:p>
            <a:pPr marL="0" indent="0">
              <a:buNone/>
            </a:pPr>
            <a:r>
              <a:rPr lang="pt-BR" sz="1600" dirty="0">
                <a:latin typeface="Courier" pitchFamily="49" charset="0"/>
              </a:rPr>
              <a:t>seq4 R </a:t>
            </a:r>
            <a:r>
              <a:rPr lang="pt-BR" sz="1600" dirty="0" smtClean="0">
                <a:latin typeface="Courier" pitchFamily="49" charset="0"/>
              </a:rPr>
              <a:t>   E    A    A    A    F    R    K</a:t>
            </a:r>
            <a:endParaRPr lang="pt-BR" sz="1600" dirty="0">
              <a:latin typeface="Courier" pitchFamily="49" charset="0"/>
            </a:endParaRPr>
          </a:p>
          <a:p>
            <a:pPr marL="0" indent="0">
              <a:buNone/>
            </a:pPr>
            <a:r>
              <a:rPr lang="en-GB" sz="1600" i="1" dirty="0">
                <a:latin typeface="Courier" pitchFamily="49" charset="0"/>
              </a:rPr>
              <a:t>Group B</a:t>
            </a:r>
          </a:p>
          <a:p>
            <a:pPr marL="0" indent="0">
              <a:buNone/>
            </a:pPr>
            <a:r>
              <a:rPr lang="pt-BR" sz="1600" dirty="0">
                <a:latin typeface="Courier" pitchFamily="49" charset="0"/>
              </a:rPr>
              <a:t>seq1 H </a:t>
            </a:r>
            <a:r>
              <a:rPr lang="pt-BR" sz="1600" dirty="0" smtClean="0">
                <a:latin typeface="Courier" pitchFamily="49" charset="0"/>
              </a:rPr>
              <a:t>   N    V    A    A    </a:t>
            </a:r>
            <a:r>
              <a:rPr lang="pt-BR" sz="1600" dirty="0">
                <a:latin typeface="Courier" pitchFamily="49" charset="0"/>
              </a:rPr>
              <a:t>Y </a:t>
            </a:r>
            <a:r>
              <a:rPr lang="pt-BR" sz="1600" dirty="0" smtClean="0">
                <a:latin typeface="Courier" pitchFamily="49" charset="0"/>
              </a:rPr>
              <a:t>   R    K</a:t>
            </a:r>
            <a:endParaRPr lang="pt-BR" sz="1600" dirty="0">
              <a:latin typeface="Courier" pitchFamily="49" charset="0"/>
            </a:endParaRPr>
          </a:p>
          <a:p>
            <a:pPr marL="0" indent="0">
              <a:buNone/>
            </a:pPr>
            <a:r>
              <a:rPr lang="pt-BR" sz="1600" dirty="0">
                <a:latin typeface="Courier" pitchFamily="49" charset="0"/>
              </a:rPr>
              <a:t>seq2 H  </a:t>
            </a:r>
            <a:r>
              <a:rPr lang="pt-BR" sz="1600" dirty="0" smtClean="0">
                <a:latin typeface="Courier" pitchFamily="49" charset="0"/>
              </a:rPr>
              <a:t>  N    V    F    </a:t>
            </a:r>
            <a:r>
              <a:rPr lang="pt-BR" sz="1600" dirty="0">
                <a:latin typeface="Courier" pitchFamily="49" charset="0"/>
              </a:rPr>
              <a:t>F </a:t>
            </a:r>
            <a:r>
              <a:rPr lang="pt-BR" sz="1600" dirty="0" smtClean="0">
                <a:latin typeface="Courier" pitchFamily="49" charset="0"/>
              </a:rPr>
              <a:t>   Y    R    K</a:t>
            </a:r>
            <a:endParaRPr lang="pt-BR" sz="1600" dirty="0">
              <a:latin typeface="Courier" pitchFamily="49" charset="0"/>
            </a:endParaRPr>
          </a:p>
          <a:p>
            <a:pPr marL="0" indent="0">
              <a:buNone/>
            </a:pPr>
            <a:r>
              <a:rPr lang="pt-BR" sz="1600" dirty="0">
                <a:latin typeface="Courier" pitchFamily="49" charset="0"/>
              </a:rPr>
              <a:t>seq3 H  </a:t>
            </a:r>
            <a:r>
              <a:rPr lang="pt-BR" sz="1600" dirty="0" smtClean="0">
                <a:latin typeface="Courier" pitchFamily="49" charset="0"/>
              </a:rPr>
              <a:t>  N    F    F    A    F    K    K</a:t>
            </a:r>
            <a:endParaRPr lang="pt-BR" sz="1600" dirty="0">
              <a:latin typeface="Courier" pitchFamily="49" charset="0"/>
            </a:endParaRPr>
          </a:p>
          <a:p>
            <a:pPr marL="0" indent="0">
              <a:buNone/>
            </a:pPr>
            <a:r>
              <a:rPr lang="pt-BR" sz="1600" dirty="0">
                <a:latin typeface="Courier" pitchFamily="49" charset="0"/>
              </a:rPr>
              <a:t>seq4 H </a:t>
            </a:r>
            <a:r>
              <a:rPr lang="pt-BR" sz="1600" dirty="0" smtClean="0">
                <a:latin typeface="Courier" pitchFamily="49" charset="0"/>
              </a:rPr>
              <a:t>   S    F    F    F    Y    R    K</a:t>
            </a:r>
            <a:endParaRPr lang="pt-BR" sz="1600" dirty="0">
              <a:latin typeface="Courier" pitchFamily="49" charset="0"/>
            </a:endParaRPr>
          </a:p>
          <a:p>
            <a:pPr marL="0" indent="0">
              <a:buNone/>
            </a:pPr>
            <a:r>
              <a:rPr lang="pt-BR" sz="1600" dirty="0">
                <a:latin typeface="Courier" pitchFamily="49" charset="0"/>
              </a:rPr>
              <a:t>seq5 H </a:t>
            </a:r>
            <a:r>
              <a:rPr lang="pt-BR" sz="1600" dirty="0" smtClean="0">
                <a:latin typeface="Courier" pitchFamily="49" charset="0"/>
              </a:rPr>
              <a:t>   S    M    F    F    F    K    </a:t>
            </a:r>
            <a:r>
              <a:rPr lang="pt-BR" sz="1600" dirty="0">
                <a:latin typeface="Courier" pitchFamily="49" charset="0"/>
              </a:rPr>
              <a:t>K</a:t>
            </a:r>
          </a:p>
          <a:p>
            <a:pPr marL="0" indent="0">
              <a:buNone/>
            </a:pPr>
            <a:r>
              <a:rPr lang="fr-FR" sz="1600" dirty="0">
                <a:latin typeface="Courier" pitchFamily="49" charset="0"/>
              </a:rPr>
              <a:t>seq6 </a:t>
            </a:r>
            <a:r>
              <a:rPr lang="fr-FR" sz="1600" dirty="0" smtClean="0">
                <a:latin typeface="Courier" pitchFamily="49" charset="0"/>
              </a:rPr>
              <a:t>H    </a:t>
            </a:r>
            <a:r>
              <a:rPr lang="fr-FR" sz="1600" dirty="0">
                <a:latin typeface="Courier" pitchFamily="49" charset="0"/>
              </a:rPr>
              <a:t>T </a:t>
            </a:r>
            <a:r>
              <a:rPr lang="fr-FR" sz="1600" dirty="0" smtClean="0">
                <a:latin typeface="Courier" pitchFamily="49" charset="0"/>
              </a:rPr>
              <a:t>   M    F    </a:t>
            </a:r>
            <a:r>
              <a:rPr lang="fr-FR" sz="1600" dirty="0" err="1" smtClean="0">
                <a:latin typeface="Courier" pitchFamily="49" charset="0"/>
              </a:rPr>
              <a:t>F</a:t>
            </a:r>
            <a:r>
              <a:rPr lang="fr-FR" sz="1600" dirty="0" smtClean="0">
                <a:latin typeface="Courier" pitchFamily="49" charset="0"/>
              </a:rPr>
              <a:t>    Y    K    </a:t>
            </a:r>
            <a:r>
              <a:rPr lang="fr-FR" sz="1600" dirty="0" err="1" smtClean="0">
                <a:latin typeface="Courier" pitchFamily="49" charset="0"/>
              </a:rPr>
              <a:t>K</a:t>
            </a:r>
            <a:endParaRPr lang="fr-FR" sz="1600" dirty="0">
              <a:latin typeface="Courier" pitchFamily="49" charset="0"/>
            </a:endParaRPr>
          </a:p>
          <a:p>
            <a:pPr marL="0" indent="0">
              <a:buNone/>
            </a:pPr>
            <a:r>
              <a:rPr lang="en-GB" sz="1600" dirty="0">
                <a:latin typeface="Courier" pitchFamily="49" charset="0"/>
              </a:rPr>
              <a:t>SH </a:t>
            </a:r>
            <a:r>
              <a:rPr lang="en-GB" sz="1600" dirty="0" smtClean="0">
                <a:latin typeface="Courier" pitchFamily="49" charset="0"/>
              </a:rPr>
              <a:t>  0.00 </a:t>
            </a:r>
            <a:r>
              <a:rPr lang="en-GB" sz="1600" dirty="0">
                <a:latin typeface="Courier" pitchFamily="49" charset="0"/>
              </a:rPr>
              <a:t>0.00 0.00 0.35 0.54 0.79 1.00 1.00</a:t>
            </a:r>
          </a:p>
        </p:txBody>
      </p:sp>
      <p:sp>
        <p:nvSpPr>
          <p:cNvPr id="4" name="TextBox 3"/>
          <p:cNvSpPr txBox="1"/>
          <p:nvPr/>
        </p:nvSpPr>
        <p:spPr>
          <a:xfrm>
            <a:off x="540000" y="6486437"/>
            <a:ext cx="2787943" cy="369332"/>
          </a:xfrm>
          <a:prstGeom prst="rect">
            <a:avLst/>
          </a:prstGeom>
          <a:noFill/>
        </p:spPr>
        <p:txBody>
          <a:bodyPr wrap="none" rtlCol="0">
            <a:spAutoFit/>
          </a:bodyPr>
          <a:lstStyle/>
          <a:p>
            <a:r>
              <a:rPr lang="en-US" dirty="0" err="1" smtClean="0"/>
              <a:t>Pirovano</a:t>
            </a:r>
            <a:r>
              <a:rPr lang="en-US" dirty="0" smtClean="0"/>
              <a:t> et al, NAR 2006</a:t>
            </a:r>
            <a:endParaRPr lang="en-GB" dirty="0"/>
          </a:p>
        </p:txBody>
      </p:sp>
    </p:spTree>
    <p:extLst>
      <p:ext uri="{BB962C8B-B14F-4D97-AF65-F5344CB8AC3E}">
        <p14:creationId xmlns:p14="http://schemas.microsoft.com/office/powerpoint/2010/main" val="422273261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SMAD subtypes</a:t>
            </a:r>
            <a:endParaRPr lang="en-GB" dirty="0"/>
          </a:p>
        </p:txBody>
      </p:sp>
      <p:sp>
        <p:nvSpPr>
          <p:cNvPr id="3" name="Content Placeholder 2"/>
          <p:cNvSpPr>
            <a:spLocks noGrp="1"/>
          </p:cNvSpPr>
          <p:nvPr>
            <p:ph idx="1"/>
          </p:nvPr>
        </p:nvSpPr>
        <p:spPr/>
        <p:txBody>
          <a:bodyPr/>
          <a:lstStyle/>
          <a:p>
            <a:r>
              <a:rPr lang="en-US" dirty="0" smtClean="0"/>
              <a:t>Prediction of residues important for interaction with SARA</a:t>
            </a:r>
            <a:endParaRPr lang="en-GB" dirty="0"/>
          </a:p>
        </p:txBody>
      </p:sp>
      <p:pic>
        <p:nvPicPr>
          <p:cNvPr id="5122" name="Picture 2" descr="http://www.sciencemag.org/content/287/5450/92/F3.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b="68146"/>
          <a:stretch/>
        </p:blipFill>
        <p:spPr bwMode="auto">
          <a:xfrm>
            <a:off x="560960" y="1844824"/>
            <a:ext cx="8028384" cy="31595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5576" y="6021288"/>
            <a:ext cx="2552943" cy="369332"/>
          </a:xfrm>
          <a:prstGeom prst="rect">
            <a:avLst/>
          </a:prstGeom>
          <a:noFill/>
        </p:spPr>
        <p:txBody>
          <a:bodyPr wrap="none" rtlCol="0">
            <a:spAutoFit/>
          </a:bodyPr>
          <a:lstStyle/>
          <a:p>
            <a:r>
              <a:rPr lang="en-US" dirty="0" smtClean="0"/>
              <a:t>Wu et al, Science 2000</a:t>
            </a:r>
            <a:endParaRPr lang="en-GB" dirty="0"/>
          </a:p>
        </p:txBody>
      </p:sp>
    </p:spTree>
    <p:extLst>
      <p:ext uri="{BB962C8B-B14F-4D97-AF65-F5344CB8AC3E}">
        <p14:creationId xmlns:p14="http://schemas.microsoft.com/office/powerpoint/2010/main" val="15106694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Phosphorylation of proteins</a:t>
            </a:r>
            <a:endParaRPr lang="en-GB" dirty="0"/>
          </a:p>
        </p:txBody>
      </p:sp>
      <p:pic>
        <p:nvPicPr>
          <p:cNvPr id="8194" name="Picture 2" descr="http://www.piercenet.com/media/Phosphorylation%20Dephosphoryl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340768"/>
            <a:ext cx="6460552" cy="442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2443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Phosphorylation </a:t>
            </a:r>
            <a:br>
              <a:rPr lang="en-US" dirty="0" smtClean="0"/>
            </a:br>
            <a:r>
              <a:rPr lang="en-US" dirty="0" smtClean="0"/>
              <a:t>mass spectrometry</a:t>
            </a:r>
            <a:endParaRPr lang="en-GB" dirty="0"/>
          </a:p>
        </p:txBody>
      </p:sp>
      <p:pic>
        <p:nvPicPr>
          <p:cNvPr id="21508" name="Picture 4" descr="http://pubs.acs.org/appl/literatum/publisher/achs/journals/content/jprobs/2011/jprobs.2011.10.issue-12/pr200611n/production/images/large/pr-2011-00611n_0007.jpeg"/>
          <p:cNvPicPr>
            <a:picLocks noChangeAspect="1" noChangeArrowheads="1"/>
          </p:cNvPicPr>
          <p:nvPr/>
        </p:nvPicPr>
        <p:blipFill rotWithShape="1">
          <a:blip r:embed="rId2">
            <a:extLst>
              <a:ext uri="{28A0092B-C50C-407E-A947-70E740481C1C}">
                <a14:useLocalDpi xmlns:a14="http://schemas.microsoft.com/office/drawing/2010/main" val="0"/>
              </a:ext>
            </a:extLst>
          </a:blip>
          <a:srcRect l="3294" b="79066"/>
          <a:stretch/>
        </p:blipFill>
        <p:spPr bwMode="auto">
          <a:xfrm>
            <a:off x="221087" y="2348880"/>
            <a:ext cx="8771795" cy="230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98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of </a:t>
            </a:r>
            <a:r>
              <a:rPr lang="en-US" dirty="0" err="1" smtClean="0"/>
              <a:t>phosphorylations</a:t>
            </a:r>
            <a:endParaRPr lang="en-GB"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340768"/>
            <a:ext cx="5572125"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47664" y="5918602"/>
            <a:ext cx="3980577" cy="369332"/>
          </a:xfrm>
          <a:prstGeom prst="rect">
            <a:avLst/>
          </a:prstGeom>
          <a:noFill/>
        </p:spPr>
        <p:txBody>
          <a:bodyPr wrap="none" rtlCol="0">
            <a:spAutoFit/>
          </a:bodyPr>
          <a:lstStyle/>
          <a:p>
            <a:r>
              <a:rPr lang="en-US" dirty="0" smtClean="0"/>
              <a:t>Regulation of Skp1-Met3 interactions</a:t>
            </a:r>
            <a:endParaRPr lang="en-GB" dirty="0"/>
          </a:p>
        </p:txBody>
      </p:sp>
      <p:sp>
        <p:nvSpPr>
          <p:cNvPr id="4" name="Oval 3"/>
          <p:cNvSpPr/>
          <p:nvPr/>
        </p:nvSpPr>
        <p:spPr>
          <a:xfrm>
            <a:off x="4427984" y="2492896"/>
            <a:ext cx="504056" cy="50405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017030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of </a:t>
            </a:r>
            <a:r>
              <a:rPr lang="en-US" dirty="0" err="1" smtClean="0"/>
              <a:t>phosphorylations</a:t>
            </a:r>
            <a:endParaRPr lang="en-GB"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484784"/>
            <a:ext cx="2880134" cy="4642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4283968" y="2492896"/>
            <a:ext cx="504056" cy="50405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3671807" y="4509120"/>
            <a:ext cx="504056" cy="50405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1619672" y="5918602"/>
            <a:ext cx="3865161" cy="369332"/>
          </a:xfrm>
          <a:prstGeom prst="rect">
            <a:avLst/>
          </a:prstGeom>
          <a:noFill/>
        </p:spPr>
        <p:txBody>
          <a:bodyPr wrap="none" rtlCol="0">
            <a:spAutoFit/>
          </a:bodyPr>
          <a:lstStyle/>
          <a:p>
            <a:r>
              <a:rPr lang="en-US" dirty="0" smtClean="0"/>
              <a:t>Regulation of Hsp70 domain activity</a:t>
            </a:r>
            <a:endParaRPr lang="en-GB" dirty="0"/>
          </a:p>
        </p:txBody>
      </p:sp>
    </p:spTree>
    <p:extLst>
      <p:ext uri="{BB962C8B-B14F-4D97-AF65-F5344CB8AC3E}">
        <p14:creationId xmlns:p14="http://schemas.microsoft.com/office/powerpoint/2010/main" val="39078414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Conservation in sequences</a:t>
            </a:r>
            <a:endParaRPr lang="en-US" dirty="0"/>
          </a:p>
        </p:txBody>
      </p:sp>
      <p:sp>
        <p:nvSpPr>
          <p:cNvPr id="3" name="Content Placeholder 2"/>
          <p:cNvSpPr>
            <a:spLocks noGrp="1"/>
          </p:cNvSpPr>
          <p:nvPr>
            <p:ph idx="1"/>
          </p:nvPr>
        </p:nvSpPr>
        <p:spPr/>
        <p:txBody>
          <a:bodyPr/>
          <a:lstStyle/>
          <a:p>
            <a:r>
              <a:rPr lang="en-US" dirty="0" smtClean="0"/>
              <a:t>Measures of conservation (protein alignments)</a:t>
            </a:r>
          </a:p>
          <a:p>
            <a:pPr lvl="1"/>
            <a:r>
              <a:rPr lang="en-US" dirty="0" smtClean="0"/>
              <a:t>Variability</a:t>
            </a:r>
          </a:p>
          <a:p>
            <a:pPr lvl="1"/>
            <a:r>
              <a:rPr lang="en-US" dirty="0" smtClean="0"/>
              <a:t>Entropy</a:t>
            </a:r>
          </a:p>
          <a:p>
            <a:pPr lvl="1"/>
            <a:r>
              <a:rPr lang="en-US" dirty="0" smtClean="0"/>
              <a:t>Diversity</a:t>
            </a:r>
          </a:p>
          <a:p>
            <a:pPr lvl="1"/>
            <a:r>
              <a:rPr lang="en-US" dirty="0" smtClean="0"/>
              <a:t>Physicochemical properties</a:t>
            </a:r>
          </a:p>
          <a:p>
            <a:r>
              <a:rPr lang="en-US" dirty="0" smtClean="0"/>
              <a:t>Functional residues</a:t>
            </a:r>
          </a:p>
          <a:p>
            <a:pPr lvl="1"/>
            <a:r>
              <a:rPr lang="en-US" dirty="0" err="1" smtClean="0"/>
              <a:t>Consurf</a:t>
            </a:r>
            <a:endParaRPr lang="en-US" dirty="0" smtClean="0"/>
          </a:p>
          <a:p>
            <a:pPr lvl="1"/>
            <a:r>
              <a:rPr lang="en-US" dirty="0" smtClean="0"/>
              <a:t>Sequence Harmony</a:t>
            </a:r>
          </a:p>
          <a:p>
            <a:pPr lvl="1"/>
            <a:r>
              <a:rPr lang="en-US" dirty="0" err="1" smtClean="0"/>
              <a:t>Phosphosites</a:t>
            </a:r>
            <a:endParaRPr lang="en-US" dirty="0" smtClean="0"/>
          </a:p>
          <a:p>
            <a:r>
              <a:rPr lang="en-US" dirty="0" smtClean="0"/>
              <a:t>Correlated evolution</a:t>
            </a:r>
          </a:p>
          <a:p>
            <a:r>
              <a:rPr lang="en-US" dirty="0" smtClean="0"/>
              <a:t>Measuring conservation in DNA</a:t>
            </a:r>
            <a:endParaRPr lang="en-US" dirty="0"/>
          </a:p>
        </p:txBody>
      </p:sp>
    </p:spTree>
    <p:extLst>
      <p:ext uri="{BB962C8B-B14F-4D97-AF65-F5344CB8AC3E}">
        <p14:creationId xmlns:p14="http://schemas.microsoft.com/office/powerpoint/2010/main" val="40859304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43" y="180000"/>
            <a:ext cx="8334000" cy="900000"/>
          </a:xfrm>
        </p:spPr>
        <p:txBody>
          <a:bodyPr/>
          <a:lstStyle/>
          <a:p>
            <a:r>
              <a:rPr lang="en-US" dirty="0" smtClean="0"/>
              <a:t>Functions of </a:t>
            </a:r>
            <a:r>
              <a:rPr lang="en-US" dirty="0" err="1" smtClean="0"/>
              <a:t>phosphorylations</a:t>
            </a:r>
            <a:endParaRPr lang="en-GB" dirty="0"/>
          </a:p>
        </p:txBody>
      </p:sp>
      <p:sp>
        <p:nvSpPr>
          <p:cNvPr id="3" name="TextBox 2"/>
          <p:cNvSpPr txBox="1"/>
          <p:nvPr/>
        </p:nvSpPr>
        <p:spPr>
          <a:xfrm>
            <a:off x="1043608" y="5229200"/>
            <a:ext cx="3070071" cy="369332"/>
          </a:xfrm>
          <a:prstGeom prst="rect">
            <a:avLst/>
          </a:prstGeom>
          <a:noFill/>
        </p:spPr>
        <p:txBody>
          <a:bodyPr wrap="none" rtlCol="0">
            <a:spAutoFit/>
          </a:bodyPr>
          <a:lstStyle/>
          <a:p>
            <a:r>
              <a:rPr lang="en-US" dirty="0" smtClean="0"/>
              <a:t>Changing bulk electrostatics</a:t>
            </a:r>
            <a:endParaRPr lang="en-GB" dirty="0"/>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192" t="24561" r="16023" b="53614"/>
          <a:stretch/>
        </p:blipFill>
        <p:spPr bwMode="auto">
          <a:xfrm>
            <a:off x="1763688" y="1340768"/>
            <a:ext cx="4968552" cy="369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5439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7410" name="Picture 2" descr="An external file that holds a picture, illustration, etc.&#10;Object name is nihms387394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00" y="1237939"/>
            <a:ext cx="6864638" cy="5071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71600" y="6456838"/>
            <a:ext cx="2518638" cy="369332"/>
          </a:xfrm>
          <a:prstGeom prst="rect">
            <a:avLst/>
          </a:prstGeom>
          <a:noFill/>
        </p:spPr>
        <p:txBody>
          <a:bodyPr wrap="none" rtlCol="0">
            <a:spAutoFit/>
          </a:bodyPr>
          <a:lstStyle/>
          <a:p>
            <a:r>
              <a:rPr lang="en-US" dirty="0" err="1" smtClean="0"/>
              <a:t>Beltrao</a:t>
            </a:r>
            <a:r>
              <a:rPr lang="en-US" dirty="0" smtClean="0"/>
              <a:t> et al, Cell 2012</a:t>
            </a:r>
            <a:endParaRPr lang="en-GB" dirty="0"/>
          </a:p>
        </p:txBody>
      </p:sp>
    </p:spTree>
    <p:extLst>
      <p:ext uri="{BB962C8B-B14F-4D97-AF65-F5344CB8AC3E}">
        <p14:creationId xmlns:p14="http://schemas.microsoft.com/office/powerpoint/2010/main" val="12208758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PTMs in interactions more conserved</a:t>
            </a:r>
            <a:endParaRPr lang="en-GB" dirty="0"/>
          </a:p>
        </p:txBody>
      </p:sp>
      <p:pic>
        <p:nvPicPr>
          <p:cNvPr id="19458" name="Picture 2" descr="An external file that holds a picture, illustration, etc.&#10;Object name is nihms387394f3.jpg"/>
          <p:cNvPicPr>
            <a:picLocks noChangeAspect="1" noChangeArrowheads="1"/>
          </p:cNvPicPr>
          <p:nvPr/>
        </p:nvPicPr>
        <p:blipFill rotWithShape="1">
          <a:blip r:embed="rId2">
            <a:extLst>
              <a:ext uri="{28A0092B-C50C-407E-A947-70E740481C1C}">
                <a14:useLocalDpi xmlns:a14="http://schemas.microsoft.com/office/drawing/2010/main" val="0"/>
              </a:ext>
            </a:extLst>
          </a:blip>
          <a:srcRect b="57052"/>
          <a:stretch/>
        </p:blipFill>
        <p:spPr bwMode="auto">
          <a:xfrm>
            <a:off x="-39960" y="1556792"/>
            <a:ext cx="8927604" cy="29523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1600" y="6456838"/>
            <a:ext cx="2518638" cy="369332"/>
          </a:xfrm>
          <a:prstGeom prst="rect">
            <a:avLst/>
          </a:prstGeom>
          <a:noFill/>
        </p:spPr>
        <p:txBody>
          <a:bodyPr wrap="none" rtlCol="0">
            <a:spAutoFit/>
          </a:bodyPr>
          <a:lstStyle/>
          <a:p>
            <a:r>
              <a:rPr lang="en-US" dirty="0" err="1" smtClean="0"/>
              <a:t>Beltrao</a:t>
            </a:r>
            <a:r>
              <a:rPr lang="en-US" dirty="0" smtClean="0"/>
              <a:t> et al, Cell 2012</a:t>
            </a:r>
            <a:endParaRPr lang="en-GB" dirty="0"/>
          </a:p>
        </p:txBody>
      </p:sp>
    </p:spTree>
    <p:extLst>
      <p:ext uri="{BB962C8B-B14F-4D97-AF65-F5344CB8AC3E}">
        <p14:creationId xmlns:p14="http://schemas.microsoft.com/office/powerpoint/2010/main" val="2454119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Conserved PTM in interface</a:t>
            </a:r>
            <a:endParaRPr lang="en-GB" dirty="0"/>
          </a:p>
        </p:txBody>
      </p:sp>
      <p:pic>
        <p:nvPicPr>
          <p:cNvPr id="20482" name="Picture 2" descr="An external file that holds a picture, illustration, etc.&#10;Object name is nihms387394f3.jpg"/>
          <p:cNvPicPr>
            <a:picLocks noChangeAspect="1" noChangeArrowheads="1"/>
          </p:cNvPicPr>
          <p:nvPr/>
        </p:nvPicPr>
        <p:blipFill rotWithShape="1">
          <a:blip r:embed="rId2">
            <a:extLst>
              <a:ext uri="{28A0092B-C50C-407E-A947-70E740481C1C}">
                <a14:useLocalDpi xmlns:a14="http://schemas.microsoft.com/office/drawing/2010/main" val="0"/>
              </a:ext>
            </a:extLst>
          </a:blip>
          <a:srcRect t="45757" r="65060"/>
          <a:stretch/>
        </p:blipFill>
        <p:spPr bwMode="auto">
          <a:xfrm>
            <a:off x="2123728" y="1058348"/>
            <a:ext cx="4392488" cy="5250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1600" y="6456838"/>
            <a:ext cx="2518638" cy="369332"/>
          </a:xfrm>
          <a:prstGeom prst="rect">
            <a:avLst/>
          </a:prstGeom>
          <a:noFill/>
        </p:spPr>
        <p:txBody>
          <a:bodyPr wrap="none" rtlCol="0">
            <a:spAutoFit/>
          </a:bodyPr>
          <a:lstStyle/>
          <a:p>
            <a:r>
              <a:rPr lang="en-US" dirty="0" err="1" smtClean="0"/>
              <a:t>Beltrao</a:t>
            </a:r>
            <a:r>
              <a:rPr lang="en-US" dirty="0" smtClean="0"/>
              <a:t> et al, Cell 2012</a:t>
            </a:r>
            <a:endParaRPr lang="en-GB" dirty="0"/>
          </a:p>
        </p:txBody>
      </p:sp>
    </p:spTree>
    <p:extLst>
      <p:ext uri="{BB962C8B-B14F-4D97-AF65-F5344CB8AC3E}">
        <p14:creationId xmlns:p14="http://schemas.microsoft.com/office/powerpoint/2010/main" val="249694574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Carboxylation</a:t>
            </a:r>
            <a:endParaRPr lang="en-GB" dirty="0"/>
          </a:p>
        </p:txBody>
      </p:sp>
      <p:pic>
        <p:nvPicPr>
          <p:cNvPr id="10242" name="Picture 2" descr="http://sciphu.files.wordpress.com/2008/11/carboxyl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570497"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9762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Ubiquitination</a:t>
            </a:r>
            <a:endParaRPr lang="en-GB" dirty="0"/>
          </a:p>
        </p:txBody>
      </p:sp>
      <p:pic>
        <p:nvPicPr>
          <p:cNvPr id="11266" name="Picture 2" descr="http://faculty.ucr.edu/~karinel/images/ubiquitin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24" y="1340767"/>
            <a:ext cx="4614516" cy="501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93155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palmitoylation</a:t>
            </a:r>
            <a:endParaRPr lang="en-GB" dirty="0"/>
          </a:p>
        </p:txBody>
      </p:sp>
      <p:pic>
        <p:nvPicPr>
          <p:cNvPr id="13314" name="Picture 2" descr="http://lipidlibrary.aocs.org/Lipids/protlip/Figur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358900"/>
            <a:ext cx="6830446" cy="3942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38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glycosylation</a:t>
            </a:r>
            <a:endParaRPr lang="en-GB" dirty="0"/>
          </a:p>
        </p:txBody>
      </p:sp>
      <p:pic>
        <p:nvPicPr>
          <p:cNvPr id="14338" name="Picture 2" descr="http://www.piercenet.com/media/Glycosylation-types-530px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00" y="1243054"/>
            <a:ext cx="7543724" cy="5138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7138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Carboxylation most conserved PTM</a:t>
            </a:r>
            <a:endParaRPr lang="en-GB" dirty="0"/>
          </a:p>
        </p:txBody>
      </p:sp>
      <p:pic>
        <p:nvPicPr>
          <p:cNvPr id="16386" name="Picture 2" descr="An external file that holds a picture, illustration, etc.&#10;Object name is msb201231-f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04" y="1196753"/>
            <a:ext cx="8413541" cy="48760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0995" y="6421166"/>
            <a:ext cx="3743968" cy="369332"/>
          </a:xfrm>
          <a:prstGeom prst="rect">
            <a:avLst/>
          </a:prstGeom>
          <a:noFill/>
        </p:spPr>
        <p:txBody>
          <a:bodyPr wrap="square" rtlCol="0">
            <a:spAutoFit/>
          </a:bodyPr>
          <a:lstStyle/>
          <a:p>
            <a:r>
              <a:rPr lang="en-US" dirty="0" err="1" smtClean="0"/>
              <a:t>Minguez</a:t>
            </a:r>
            <a:r>
              <a:rPr lang="en-US" dirty="0" smtClean="0"/>
              <a:t> et al, MSB 2012</a:t>
            </a:r>
            <a:endParaRPr lang="en-GB" dirty="0"/>
          </a:p>
        </p:txBody>
      </p:sp>
    </p:spTree>
    <p:extLst>
      <p:ext uri="{BB962C8B-B14F-4D97-AF65-F5344CB8AC3E}">
        <p14:creationId xmlns:p14="http://schemas.microsoft.com/office/powerpoint/2010/main" val="191164872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Co-evolving sites</a:t>
            </a:r>
            <a:endParaRPr lang="en-GB" dirty="0"/>
          </a:p>
        </p:txBody>
      </p:sp>
      <p:pic>
        <p:nvPicPr>
          <p:cNvPr id="2050" name="Picture 2" descr="Fig.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003" y="1265135"/>
            <a:ext cx="4810038" cy="33123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1020043"/>
            <a:ext cx="3089893" cy="650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ormu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257" y="2140096"/>
            <a:ext cx="2718780" cy="2162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796136" y="2063563"/>
            <a:ext cx="441146" cy="369332"/>
          </a:xfrm>
          <a:prstGeom prst="rect">
            <a:avLst/>
          </a:prstGeom>
          <a:noFill/>
        </p:spPr>
        <p:txBody>
          <a:bodyPr wrap="none" rtlCol="0">
            <a:spAutoFit/>
          </a:bodyPr>
          <a:lstStyle/>
          <a:p>
            <a:r>
              <a:rPr lang="en-US" dirty="0" smtClean="0"/>
              <a:t>MI</a:t>
            </a:r>
            <a:endParaRPr lang="en-GB" dirty="0"/>
          </a:p>
        </p:txBody>
      </p:sp>
      <p:sp>
        <p:nvSpPr>
          <p:cNvPr id="5" name="TextBox 4"/>
          <p:cNvSpPr txBox="1"/>
          <p:nvPr/>
        </p:nvSpPr>
        <p:spPr>
          <a:xfrm>
            <a:off x="899592" y="5886564"/>
            <a:ext cx="3544560" cy="369332"/>
          </a:xfrm>
          <a:prstGeom prst="rect">
            <a:avLst/>
          </a:prstGeom>
          <a:noFill/>
        </p:spPr>
        <p:txBody>
          <a:bodyPr wrap="none" rtlCol="0">
            <a:spAutoFit/>
          </a:bodyPr>
          <a:lstStyle/>
          <a:p>
            <a:r>
              <a:rPr lang="en-US" dirty="0" smtClean="0"/>
              <a:t>Martin et al , Bioinformatics 2005</a:t>
            </a:r>
            <a:endParaRPr lang="en-GB" dirty="0"/>
          </a:p>
        </p:txBody>
      </p:sp>
      <p:sp>
        <p:nvSpPr>
          <p:cNvPr id="6" name="TextBox 5"/>
          <p:cNvSpPr txBox="1"/>
          <p:nvPr/>
        </p:nvSpPr>
        <p:spPr>
          <a:xfrm>
            <a:off x="6237282" y="4293096"/>
            <a:ext cx="2787943" cy="646331"/>
          </a:xfrm>
          <a:prstGeom prst="rect">
            <a:avLst/>
          </a:prstGeom>
          <a:noFill/>
        </p:spPr>
        <p:txBody>
          <a:bodyPr wrap="none" rtlCol="0">
            <a:spAutoFit/>
          </a:bodyPr>
          <a:lstStyle/>
          <a:p>
            <a:r>
              <a:rPr lang="en-US" dirty="0" smtClean="0"/>
              <a:t>Normalized by maximum </a:t>
            </a:r>
          </a:p>
          <a:p>
            <a:r>
              <a:rPr lang="en-US" dirty="0" smtClean="0"/>
              <a:t>entropy</a:t>
            </a:r>
            <a:endParaRPr lang="en-GB" dirty="0"/>
          </a:p>
        </p:txBody>
      </p:sp>
    </p:spTree>
    <p:extLst>
      <p:ext uri="{BB962C8B-B14F-4D97-AF65-F5344CB8AC3E}">
        <p14:creationId xmlns:p14="http://schemas.microsoft.com/office/powerpoint/2010/main" val="15745635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Functions leave footprints in genomes</a:t>
            </a:r>
            <a:endParaRPr lang="nl-BE" dirty="0"/>
          </a:p>
        </p:txBody>
      </p:sp>
      <p:sp>
        <p:nvSpPr>
          <p:cNvPr id="3" name="Tijdelijke aanduiding voor inhoud 2"/>
          <p:cNvSpPr>
            <a:spLocks noGrp="1"/>
          </p:cNvSpPr>
          <p:nvPr>
            <p:ph idx="1"/>
          </p:nvPr>
        </p:nvSpPr>
        <p:spPr>
          <a:xfrm>
            <a:off x="540000" y="1349999"/>
            <a:ext cx="3940293" cy="4428000"/>
          </a:xfrm>
        </p:spPr>
        <p:txBody>
          <a:bodyPr/>
          <a:lstStyle/>
          <a:p>
            <a:r>
              <a:rPr lang="nl-BE" dirty="0" smtClean="0"/>
              <a:t>Evolutionary footprints</a:t>
            </a:r>
          </a:p>
          <a:p>
            <a:r>
              <a:rPr lang="nl-BE" dirty="0" smtClean="0"/>
              <a:t>Genomic context</a:t>
            </a:r>
          </a:p>
          <a:p>
            <a:pPr lvl="1"/>
            <a:r>
              <a:rPr lang="nl-BE" dirty="0" smtClean="0"/>
              <a:t>Gene fusions</a:t>
            </a:r>
          </a:p>
          <a:p>
            <a:pPr lvl="1"/>
            <a:r>
              <a:rPr lang="nl-BE" dirty="0" smtClean="0"/>
              <a:t>Conserved neighborhood</a:t>
            </a:r>
          </a:p>
          <a:p>
            <a:pPr lvl="1"/>
            <a:r>
              <a:rPr lang="nl-BE" dirty="0" smtClean="0"/>
              <a:t>Co-occurrence</a:t>
            </a:r>
          </a:p>
          <a:p>
            <a:pPr lvl="1"/>
            <a:r>
              <a:rPr lang="nl-BE" dirty="0" smtClean="0"/>
              <a:t>Correlated evolution</a:t>
            </a:r>
          </a:p>
          <a:p>
            <a:endParaRPr lang="nl-BE" dirty="0"/>
          </a:p>
          <a:p>
            <a:r>
              <a:rPr lang="nl-BE" dirty="0" smtClean="0"/>
              <a:t>Sequence footprints</a:t>
            </a:r>
            <a:endParaRPr lang="nl-BE" dirty="0"/>
          </a:p>
        </p:txBody>
      </p:sp>
      <p:pic>
        <p:nvPicPr>
          <p:cNvPr id="1026" name="Picture 2" descr="http://www.ronedmondson.com/wp-content/uploads/2009/05/beach-footprint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293" y="1412776"/>
            <a:ext cx="4393707"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16640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Co-evolving sites are often in physical proximity</a:t>
            </a:r>
            <a:endParaRPr lang="en-GB" dirty="0"/>
          </a:p>
        </p:txBody>
      </p:sp>
      <p:sp>
        <p:nvSpPr>
          <p:cNvPr id="3" name="Rectangle 2"/>
          <p:cNvSpPr/>
          <p:nvPr/>
        </p:nvSpPr>
        <p:spPr>
          <a:xfrm>
            <a:off x="1078536" y="3169428"/>
            <a:ext cx="230425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p:cNvCxnSpPr/>
          <p:nvPr/>
        </p:nvCxnSpPr>
        <p:spPr>
          <a:xfrm flipV="1">
            <a:off x="1438576" y="273738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38576" y="2737380"/>
            <a:ext cx="1440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878736" y="2737380"/>
            <a:ext cx="0"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28312" y="2363991"/>
            <a:ext cx="1550424" cy="369332"/>
          </a:xfrm>
          <a:prstGeom prst="rect">
            <a:avLst/>
          </a:prstGeom>
          <a:noFill/>
        </p:spPr>
        <p:txBody>
          <a:bodyPr wrap="none" rtlCol="0">
            <a:spAutoFit/>
          </a:bodyPr>
          <a:lstStyle/>
          <a:p>
            <a:r>
              <a:rPr lang="en-US" dirty="0" smtClean="0"/>
              <a:t>&gt; 10 </a:t>
            </a:r>
            <a:r>
              <a:rPr lang="en-US" dirty="0" err="1" smtClean="0"/>
              <a:t>aa</a:t>
            </a:r>
            <a:r>
              <a:rPr lang="en-US" dirty="0" smtClean="0"/>
              <a:t> apart</a:t>
            </a:r>
            <a:endParaRPr lang="en-GB" dirty="0"/>
          </a:p>
        </p:txBody>
      </p:sp>
      <p:sp>
        <p:nvSpPr>
          <p:cNvPr id="11" name="TextBox 10"/>
          <p:cNvSpPr txBox="1"/>
          <p:nvPr/>
        </p:nvSpPr>
        <p:spPr>
          <a:xfrm>
            <a:off x="3996261" y="2712239"/>
            <a:ext cx="3960440" cy="1200329"/>
          </a:xfrm>
          <a:prstGeom prst="rect">
            <a:avLst/>
          </a:prstGeom>
          <a:noFill/>
        </p:spPr>
        <p:txBody>
          <a:bodyPr wrap="square" rtlCol="0">
            <a:spAutoFit/>
          </a:bodyPr>
          <a:lstStyle/>
          <a:p>
            <a:r>
              <a:rPr lang="en-US" dirty="0" smtClean="0"/>
              <a:t>High normalized MI</a:t>
            </a:r>
          </a:p>
          <a:p>
            <a:endParaRPr lang="en-US" dirty="0"/>
          </a:p>
          <a:p>
            <a:r>
              <a:rPr lang="en-US" dirty="0" smtClean="0"/>
              <a:t>20 – 50% in close proximity</a:t>
            </a:r>
          </a:p>
          <a:p>
            <a:r>
              <a:rPr lang="en-US" dirty="0" smtClean="0"/>
              <a:t>10-14%  side-chain contact</a:t>
            </a:r>
            <a:endParaRPr lang="en-GB" dirty="0"/>
          </a:p>
        </p:txBody>
      </p:sp>
      <p:sp>
        <p:nvSpPr>
          <p:cNvPr id="13" name="TextBox 12"/>
          <p:cNvSpPr txBox="1"/>
          <p:nvPr/>
        </p:nvSpPr>
        <p:spPr>
          <a:xfrm>
            <a:off x="899592" y="5886564"/>
            <a:ext cx="3544560" cy="369332"/>
          </a:xfrm>
          <a:prstGeom prst="rect">
            <a:avLst/>
          </a:prstGeom>
          <a:noFill/>
        </p:spPr>
        <p:txBody>
          <a:bodyPr wrap="none" rtlCol="0">
            <a:spAutoFit/>
          </a:bodyPr>
          <a:lstStyle/>
          <a:p>
            <a:r>
              <a:rPr lang="en-US" dirty="0" smtClean="0"/>
              <a:t>Martin et al , Bioinformatics 2005</a:t>
            </a:r>
            <a:endParaRPr lang="en-GB" dirty="0"/>
          </a:p>
        </p:txBody>
      </p:sp>
    </p:spTree>
    <p:extLst>
      <p:ext uri="{BB962C8B-B14F-4D97-AF65-F5344CB8AC3E}">
        <p14:creationId xmlns:p14="http://schemas.microsoft.com/office/powerpoint/2010/main" val="33292957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EVfold</a:t>
            </a:r>
            <a:endParaRPr lang="en-GB" dirty="0"/>
          </a:p>
        </p:txBody>
      </p:sp>
      <p:pic>
        <p:nvPicPr>
          <p:cNvPr id="27650" name="Picture 2" descr="Figure 1 Correlated mutations carry information about distance relationships in protein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72816"/>
            <a:ext cx="7170918" cy="28803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27584" y="6412686"/>
            <a:ext cx="3129896" cy="369332"/>
          </a:xfrm>
          <a:prstGeom prst="rect">
            <a:avLst/>
          </a:prstGeom>
          <a:noFill/>
        </p:spPr>
        <p:txBody>
          <a:bodyPr wrap="none" rtlCol="0">
            <a:spAutoFit/>
          </a:bodyPr>
          <a:lstStyle/>
          <a:p>
            <a:r>
              <a:rPr lang="en-US" dirty="0" smtClean="0"/>
              <a:t>Marks et al, </a:t>
            </a:r>
            <a:r>
              <a:rPr lang="en-US" dirty="0" err="1" smtClean="0"/>
              <a:t>PLoS</a:t>
            </a:r>
            <a:r>
              <a:rPr lang="en-US" dirty="0" smtClean="0"/>
              <a:t> ONE 2011</a:t>
            </a:r>
            <a:endParaRPr lang="en-GB" dirty="0"/>
          </a:p>
        </p:txBody>
      </p:sp>
    </p:spTree>
    <p:extLst>
      <p:ext uri="{BB962C8B-B14F-4D97-AF65-F5344CB8AC3E}">
        <p14:creationId xmlns:p14="http://schemas.microsoft.com/office/powerpoint/2010/main" val="13093872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Evfold</a:t>
            </a:r>
            <a:r>
              <a:rPr lang="en-US" dirty="0" smtClean="0"/>
              <a:t>: Direct Information predicts structural contacts</a:t>
            </a:r>
            <a:endParaRPr lang="en-GB" dirty="0"/>
          </a:p>
        </p:txBody>
      </p:sp>
      <p:pic>
        <p:nvPicPr>
          <p:cNvPr id="28674" name="Picture 2" descr="Figure 3 Progress in contact prediction using the maximum entropy 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032" y="836712"/>
            <a:ext cx="6769415" cy="4896544"/>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www.plosone.org/article/fetchObject.action?uri=info:doi/10.1371/journal.pone.0028766.e003&amp;represent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5733256"/>
            <a:ext cx="2809875" cy="5143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11960" y="5990431"/>
            <a:ext cx="1672253" cy="369332"/>
          </a:xfrm>
          <a:prstGeom prst="rect">
            <a:avLst/>
          </a:prstGeom>
          <a:noFill/>
        </p:spPr>
        <p:txBody>
          <a:bodyPr wrap="none" rtlCol="0">
            <a:spAutoFit/>
          </a:bodyPr>
          <a:lstStyle/>
          <a:p>
            <a:r>
              <a:rPr lang="en-US" dirty="0" smtClean="0"/>
              <a:t>Normalized MI</a:t>
            </a:r>
            <a:endParaRPr lang="en-GB" dirty="0"/>
          </a:p>
        </p:txBody>
      </p:sp>
    </p:spTree>
    <p:extLst>
      <p:ext uri="{BB962C8B-B14F-4D97-AF65-F5344CB8AC3E}">
        <p14:creationId xmlns:p14="http://schemas.microsoft.com/office/powerpoint/2010/main" val="42301987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EVFold</a:t>
            </a:r>
            <a:endParaRPr lang="en-GB" dirty="0"/>
          </a:p>
        </p:txBody>
      </p:sp>
      <p:pic>
        <p:nvPicPr>
          <p:cNvPr id="29698" name="Picture 2" descr="Figure 8 Computational pipeline for protein fol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0"/>
            <a:ext cx="6286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7252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Co-evolution of PTM sites</a:t>
            </a:r>
            <a:endParaRPr lang="en-GB" dirty="0"/>
          </a:p>
        </p:txBody>
      </p:sp>
      <p:pic>
        <p:nvPicPr>
          <p:cNvPr id="13314" name="Picture 2" descr="An external file that holds a picture, illustration, etc.&#10;Object name is msb201231-f3.jpg"/>
          <p:cNvPicPr>
            <a:picLocks noChangeAspect="1" noChangeArrowheads="1"/>
          </p:cNvPicPr>
          <p:nvPr/>
        </p:nvPicPr>
        <p:blipFill rotWithShape="1">
          <a:blip r:embed="rId2">
            <a:extLst>
              <a:ext uri="{28A0092B-C50C-407E-A947-70E740481C1C}">
                <a14:useLocalDpi xmlns:a14="http://schemas.microsoft.com/office/drawing/2010/main" val="0"/>
              </a:ext>
            </a:extLst>
          </a:blip>
          <a:srcRect r="28137" b="73960"/>
          <a:stretch/>
        </p:blipFill>
        <p:spPr bwMode="auto">
          <a:xfrm>
            <a:off x="251520" y="1412776"/>
            <a:ext cx="8373150" cy="38164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0995" y="6421166"/>
            <a:ext cx="3743968" cy="369332"/>
          </a:xfrm>
          <a:prstGeom prst="rect">
            <a:avLst/>
          </a:prstGeom>
          <a:noFill/>
        </p:spPr>
        <p:txBody>
          <a:bodyPr wrap="square" rtlCol="0">
            <a:spAutoFit/>
          </a:bodyPr>
          <a:lstStyle/>
          <a:p>
            <a:r>
              <a:rPr lang="en-US" dirty="0" err="1" smtClean="0"/>
              <a:t>Minguez</a:t>
            </a:r>
            <a:r>
              <a:rPr lang="en-US" dirty="0" smtClean="0"/>
              <a:t> et al, MSB 2012</a:t>
            </a:r>
            <a:endParaRPr lang="en-GB" dirty="0"/>
          </a:p>
        </p:txBody>
      </p:sp>
    </p:spTree>
    <p:extLst>
      <p:ext uri="{BB962C8B-B14F-4D97-AF65-F5344CB8AC3E}">
        <p14:creationId xmlns:p14="http://schemas.microsoft.com/office/powerpoint/2010/main" val="339430972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Co-evolving PTM sites are close in 3D</a:t>
            </a:r>
            <a:endParaRPr lang="en-GB" dirty="0"/>
          </a:p>
        </p:txBody>
      </p:sp>
      <p:grpSp>
        <p:nvGrpSpPr>
          <p:cNvPr id="4" name="Group 3"/>
          <p:cNvGrpSpPr/>
          <p:nvPr/>
        </p:nvGrpSpPr>
        <p:grpSpPr>
          <a:xfrm>
            <a:off x="1115616" y="1838038"/>
            <a:ext cx="6480720" cy="3535177"/>
            <a:chOff x="1866900" y="2002234"/>
            <a:chExt cx="5764956" cy="2953892"/>
          </a:xfrm>
        </p:grpSpPr>
        <p:pic>
          <p:nvPicPr>
            <p:cNvPr id="15362" name="Picture 2" descr="http://www.ncbi.nlm.nih.gov/corecgi/tileshop/tileshop.fcgi?p=PMC3&amp;id=196534&amp;s=32&amp;r=2&amp;c=2"/>
            <p:cNvPicPr>
              <a:picLocks noChangeAspect="1" noChangeArrowheads="1"/>
            </p:cNvPicPr>
            <p:nvPr/>
          </p:nvPicPr>
          <p:blipFill rotWithShape="1">
            <a:blip r:embed="rId2">
              <a:extLst>
                <a:ext uri="{28A0092B-C50C-407E-A947-70E740481C1C}">
                  <a14:useLocalDpi xmlns:a14="http://schemas.microsoft.com/office/drawing/2010/main" val="0"/>
                </a:ext>
              </a:extLst>
            </a:blip>
            <a:srcRect b="11251"/>
            <a:stretch/>
          </p:blipFill>
          <p:spPr bwMode="auto">
            <a:xfrm>
              <a:off x="3817757" y="2003798"/>
              <a:ext cx="2944781" cy="295232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www.ncbi.nlm.nih.gov/corecgi/tileshop/tileshop.fcgi?p=PMC3&amp;id=196534&amp;s=32&amp;r=2&amp;c=1"/>
            <p:cNvPicPr>
              <a:picLocks noChangeAspect="1" noChangeArrowheads="1"/>
            </p:cNvPicPr>
            <p:nvPr/>
          </p:nvPicPr>
          <p:blipFill rotWithShape="1">
            <a:blip r:embed="rId3">
              <a:extLst>
                <a:ext uri="{28A0092B-C50C-407E-A947-70E740481C1C}">
                  <a14:useLocalDpi xmlns:a14="http://schemas.microsoft.com/office/drawing/2010/main" val="0"/>
                </a:ext>
              </a:extLst>
            </a:blip>
            <a:srcRect l="33752" b="11251"/>
            <a:stretch/>
          </p:blipFill>
          <p:spPr bwMode="auto">
            <a:xfrm>
              <a:off x="1866900" y="2003798"/>
              <a:ext cx="1950857" cy="2952328"/>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www.ncbi.nlm.nih.gov/corecgi/tileshop/tileshop.fcgi?p=PMC3&amp;id=196534&amp;s=32&amp;r=2&amp;c=3"/>
            <p:cNvPicPr>
              <a:picLocks noChangeAspect="1" noChangeArrowheads="1"/>
            </p:cNvPicPr>
            <p:nvPr/>
          </p:nvPicPr>
          <p:blipFill rotWithShape="1">
            <a:blip r:embed="rId4">
              <a:extLst>
                <a:ext uri="{28A0092B-C50C-407E-A947-70E740481C1C}">
                  <a14:useLocalDpi xmlns:a14="http://schemas.microsoft.com/office/drawing/2010/main" val="0"/>
                </a:ext>
              </a:extLst>
            </a:blip>
            <a:srcRect r="70479" b="21076"/>
            <a:stretch/>
          </p:blipFill>
          <p:spPr bwMode="auto">
            <a:xfrm>
              <a:off x="6762537" y="2002234"/>
              <a:ext cx="869319" cy="26255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786336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Histone code</a:t>
            </a:r>
            <a:endParaRPr lang="en-GB" dirty="0"/>
          </a:p>
        </p:txBody>
      </p:sp>
      <p:pic>
        <p:nvPicPr>
          <p:cNvPr id="7170" name="Picture 2" descr="http://eric.diluccio.fr/wp-content/uploads/2012/02/Figure-1-Histone-3-epignetic-mar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61" y="1628801"/>
            <a:ext cx="8448939"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93303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Phos</a:t>
            </a:r>
            <a:r>
              <a:rPr lang="en-US" dirty="0" smtClean="0"/>
              <a:t> and </a:t>
            </a:r>
            <a:r>
              <a:rPr lang="en-US" dirty="0" err="1" smtClean="0"/>
              <a:t>palmitoylation</a:t>
            </a:r>
            <a:endParaRPr lang="en-GB" dirty="0"/>
          </a:p>
        </p:txBody>
      </p:sp>
      <p:pic>
        <p:nvPicPr>
          <p:cNvPr id="12290" name="Picture 2" descr="http://jcb.rupress.org/content/191/7/1229/F3.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b="57105"/>
          <a:stretch/>
        </p:blipFill>
        <p:spPr bwMode="auto">
          <a:xfrm>
            <a:off x="-9359" y="1473200"/>
            <a:ext cx="9002313" cy="353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82742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PTM-interactions</a:t>
            </a:r>
            <a:endParaRPr lang="en-GB"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601" t="49999" r="18318" b="7274"/>
          <a:stretch/>
        </p:blipFill>
        <p:spPr bwMode="auto">
          <a:xfrm>
            <a:off x="0" y="1163919"/>
            <a:ext cx="7381563" cy="5190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97501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Conservation of non-coding DNA</a:t>
            </a:r>
            <a:endParaRPr lang="en-US" dirty="0"/>
          </a:p>
        </p:txBody>
      </p:sp>
      <p:sp>
        <p:nvSpPr>
          <p:cNvPr id="3" name="Content Placeholder 2"/>
          <p:cNvSpPr>
            <a:spLocks noGrp="1"/>
          </p:cNvSpPr>
          <p:nvPr>
            <p:ph idx="1"/>
          </p:nvPr>
        </p:nvSpPr>
        <p:spPr/>
        <p:txBody>
          <a:bodyPr/>
          <a:lstStyle/>
          <a:p>
            <a:r>
              <a:rPr lang="en-US" dirty="0" smtClean="0"/>
              <a:t>Comparative studies suggest many regulatory elements are still missing from annotation in vertebrates and mammals</a:t>
            </a:r>
          </a:p>
          <a:p>
            <a:r>
              <a:rPr lang="en-US" dirty="0" smtClean="0"/>
              <a:t>VISTA identifies elements in the genome with &gt;70% sequence identity over at least 100 </a:t>
            </a:r>
            <a:r>
              <a:rPr lang="en-US" dirty="0" err="1" smtClean="0"/>
              <a:t>bp</a:t>
            </a:r>
            <a:endParaRPr lang="en-US" dirty="0" smtClean="0"/>
          </a:p>
          <a:p>
            <a:r>
              <a:rPr lang="en-US" dirty="0" smtClean="0"/>
              <a:t>Phylogenetic shadowing makes use of phylogenetic information, multiple substitutions and patterns such as transition/</a:t>
            </a:r>
            <a:r>
              <a:rPr lang="en-US" dirty="0" err="1" smtClean="0"/>
              <a:t>transversion</a:t>
            </a:r>
            <a:r>
              <a:rPr lang="en-US" dirty="0" smtClean="0"/>
              <a:t> ratio’s.</a:t>
            </a:r>
          </a:p>
          <a:p>
            <a:r>
              <a:rPr lang="en-US" dirty="0" err="1" smtClean="0"/>
              <a:t>phastCONS</a:t>
            </a:r>
            <a:r>
              <a:rPr lang="en-US" dirty="0" smtClean="0"/>
              <a:t> is based on a phylogenetic Hidden Markov Model. Sequences are classified into states conserved, </a:t>
            </a:r>
            <a:r>
              <a:rPr lang="en-US" dirty="0" err="1" smtClean="0"/>
              <a:t>nonconserved</a:t>
            </a:r>
            <a:r>
              <a:rPr lang="en-US" dirty="0" smtClean="0"/>
              <a:t>.</a:t>
            </a:r>
            <a:endParaRPr lang="en-US" dirty="0"/>
          </a:p>
        </p:txBody>
      </p:sp>
    </p:spTree>
    <p:extLst>
      <p:ext uri="{BB962C8B-B14F-4D97-AF65-F5344CB8AC3E}">
        <p14:creationId xmlns:p14="http://schemas.microsoft.com/office/powerpoint/2010/main" val="166602833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a:t>
            </a:r>
            <a:endParaRPr lang="en-GB" dirty="0"/>
          </a:p>
        </p:txBody>
      </p:sp>
      <p:sp>
        <p:nvSpPr>
          <p:cNvPr id="3" name="Content Placeholder 2"/>
          <p:cNvSpPr>
            <a:spLocks noGrp="1"/>
          </p:cNvSpPr>
          <p:nvPr>
            <p:ph idx="1"/>
          </p:nvPr>
        </p:nvSpPr>
        <p:spPr/>
        <p:txBody>
          <a:bodyPr/>
          <a:lstStyle/>
          <a:p>
            <a:endParaRPr lang="en-US" dirty="0" smtClean="0"/>
          </a:p>
          <a:p>
            <a:endParaRPr lang="en-US" dirty="0"/>
          </a:p>
          <a:p>
            <a:pPr marL="0" indent="0">
              <a:buNone/>
            </a:pPr>
            <a:endParaRPr lang="en-US" dirty="0" smtClean="0"/>
          </a:p>
          <a:p>
            <a:pPr marL="0" indent="0" algn="ctr">
              <a:buNone/>
            </a:pPr>
            <a:r>
              <a:rPr lang="en-US" dirty="0" smtClean="0"/>
              <a:t>Nothing in biology makes sense except in the light of evolution (</a:t>
            </a:r>
            <a:r>
              <a:rPr lang="en-US" dirty="0" err="1" smtClean="0"/>
              <a:t>Dobzhansky</a:t>
            </a:r>
            <a:r>
              <a:rPr lang="en-US" dirty="0" smtClean="0"/>
              <a:t>, 1973)</a:t>
            </a:r>
          </a:p>
          <a:p>
            <a:endParaRPr lang="en-US" dirty="0"/>
          </a:p>
          <a:p>
            <a:endParaRPr lang="en-GB" dirty="0"/>
          </a:p>
        </p:txBody>
      </p:sp>
    </p:spTree>
    <p:extLst>
      <p:ext uri="{BB962C8B-B14F-4D97-AF65-F5344CB8AC3E}">
        <p14:creationId xmlns:p14="http://schemas.microsoft.com/office/powerpoint/2010/main" val="207919906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Phylo</a:t>
            </a:r>
            <a:r>
              <a:rPr lang="en-US" dirty="0" smtClean="0"/>
              <a:t>-HMM in </a:t>
            </a:r>
            <a:r>
              <a:rPr lang="en-US" dirty="0" err="1" smtClean="0"/>
              <a:t>phastCONS</a:t>
            </a:r>
            <a:endParaRPr lang="en-US" dirty="0"/>
          </a:p>
        </p:txBody>
      </p:sp>
      <p:pic>
        <p:nvPicPr>
          <p:cNvPr id="4" name="Content Placeholder 3"/>
          <p:cNvPicPr>
            <a:picLocks noGrp="1" noChangeAspect="1"/>
          </p:cNvPicPr>
          <p:nvPr>
            <p:ph idx="1"/>
          </p:nvPr>
        </p:nvPicPr>
        <p:blipFill rotWithShape="1">
          <a:blip r:embed="rId3"/>
          <a:srcRect t="-1705" b="1067"/>
          <a:stretch/>
        </p:blipFill>
        <p:spPr>
          <a:xfrm>
            <a:off x="1358635" y="1340728"/>
            <a:ext cx="5121546" cy="4999574"/>
          </a:xfrm>
        </p:spPr>
      </p:pic>
      <p:sp>
        <p:nvSpPr>
          <p:cNvPr id="5" name="TextBox 4"/>
          <p:cNvSpPr txBox="1"/>
          <p:nvPr/>
        </p:nvSpPr>
        <p:spPr>
          <a:xfrm>
            <a:off x="540000" y="6525344"/>
            <a:ext cx="3970070" cy="369332"/>
          </a:xfrm>
          <a:prstGeom prst="rect">
            <a:avLst/>
          </a:prstGeom>
          <a:noFill/>
        </p:spPr>
        <p:txBody>
          <a:bodyPr wrap="none" rtlCol="0">
            <a:spAutoFit/>
          </a:bodyPr>
          <a:lstStyle/>
          <a:p>
            <a:r>
              <a:rPr lang="en-US" dirty="0" err="1" smtClean="0"/>
              <a:t>Siepel</a:t>
            </a:r>
            <a:r>
              <a:rPr lang="en-US" dirty="0" smtClean="0"/>
              <a:t> et al, Genome Research 2005</a:t>
            </a:r>
            <a:endParaRPr lang="en-US" dirty="0"/>
          </a:p>
        </p:txBody>
      </p:sp>
    </p:spTree>
    <p:extLst>
      <p:ext uri="{BB962C8B-B14F-4D97-AF65-F5344CB8AC3E}">
        <p14:creationId xmlns:p14="http://schemas.microsoft.com/office/powerpoint/2010/main" val="306183879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7" name="Picture 6"/>
          <p:cNvPicPr>
            <a:picLocks noChangeAspect="1"/>
          </p:cNvPicPr>
          <p:nvPr/>
        </p:nvPicPr>
        <p:blipFill rotWithShape="1">
          <a:blip r:embed="rId3"/>
          <a:srcRect r="52984" b="48584"/>
          <a:stretch/>
        </p:blipFill>
        <p:spPr>
          <a:xfrm>
            <a:off x="0" y="0"/>
            <a:ext cx="4576182" cy="6237312"/>
          </a:xfrm>
          <a:prstGeom prst="rect">
            <a:avLst/>
          </a:prstGeom>
        </p:spPr>
      </p:pic>
      <p:pic>
        <p:nvPicPr>
          <p:cNvPr id="8" name="Picture 7"/>
          <p:cNvPicPr>
            <a:picLocks noChangeAspect="1"/>
          </p:cNvPicPr>
          <p:nvPr/>
        </p:nvPicPr>
        <p:blipFill rotWithShape="1">
          <a:blip r:embed="rId3"/>
          <a:srcRect t="55742" r="52984" b="394"/>
          <a:stretch/>
        </p:blipFill>
        <p:spPr>
          <a:xfrm>
            <a:off x="4482247" y="1080000"/>
            <a:ext cx="4661753" cy="5420619"/>
          </a:xfrm>
          <a:prstGeom prst="rect">
            <a:avLst/>
          </a:prstGeom>
        </p:spPr>
      </p:pic>
      <p:pic>
        <p:nvPicPr>
          <p:cNvPr id="9" name="Picture 8"/>
          <p:cNvPicPr>
            <a:picLocks noChangeAspect="1"/>
          </p:cNvPicPr>
          <p:nvPr/>
        </p:nvPicPr>
        <p:blipFill rotWithShape="1">
          <a:blip r:embed="rId3"/>
          <a:srcRect l="84862" t="40054" r="-47" b="35671"/>
          <a:stretch/>
        </p:blipFill>
        <p:spPr>
          <a:xfrm>
            <a:off x="4595002" y="2564904"/>
            <a:ext cx="1201134" cy="2393153"/>
          </a:xfrm>
          <a:prstGeom prst="rect">
            <a:avLst/>
          </a:prstGeom>
        </p:spPr>
      </p:pic>
    </p:spTree>
    <p:extLst>
      <p:ext uri="{BB962C8B-B14F-4D97-AF65-F5344CB8AC3E}">
        <p14:creationId xmlns:p14="http://schemas.microsoft.com/office/powerpoint/2010/main" val="1037542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phastCons</a:t>
            </a:r>
            <a:r>
              <a:rPr lang="en-US" dirty="0" smtClean="0"/>
              <a:t> browser</a:t>
            </a:r>
            <a:endParaRPr lang="en-US" dirty="0"/>
          </a:p>
        </p:txBody>
      </p:sp>
      <p:pic>
        <p:nvPicPr>
          <p:cNvPr id="3" name="Picture 2"/>
          <p:cNvPicPr>
            <a:picLocks noChangeAspect="1"/>
          </p:cNvPicPr>
          <p:nvPr/>
        </p:nvPicPr>
        <p:blipFill rotWithShape="1">
          <a:blip r:embed="rId2"/>
          <a:srcRect r="18909" b="57813"/>
          <a:stretch/>
        </p:blipFill>
        <p:spPr>
          <a:xfrm>
            <a:off x="35438" y="1026952"/>
            <a:ext cx="8838562" cy="5858432"/>
          </a:xfrm>
          <a:prstGeom prst="rect">
            <a:avLst/>
          </a:prstGeom>
        </p:spPr>
      </p:pic>
    </p:spTree>
    <p:extLst>
      <p:ext uri="{BB962C8B-B14F-4D97-AF65-F5344CB8AC3E}">
        <p14:creationId xmlns:p14="http://schemas.microsoft.com/office/powerpoint/2010/main" val="990262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phastCons</a:t>
            </a:r>
            <a:r>
              <a:rPr lang="en-US" dirty="0" smtClean="0"/>
              <a:t> browser</a:t>
            </a:r>
            <a:endParaRPr lang="en-US" dirty="0"/>
          </a:p>
        </p:txBody>
      </p:sp>
      <p:pic>
        <p:nvPicPr>
          <p:cNvPr id="3" name="Picture 2"/>
          <p:cNvPicPr>
            <a:picLocks noChangeAspect="1"/>
          </p:cNvPicPr>
          <p:nvPr/>
        </p:nvPicPr>
        <p:blipFill rotWithShape="1">
          <a:blip r:embed="rId3"/>
          <a:srcRect t="61736" r="17457"/>
          <a:stretch/>
        </p:blipFill>
        <p:spPr>
          <a:xfrm>
            <a:off x="1" y="1268760"/>
            <a:ext cx="9144000" cy="5400600"/>
          </a:xfrm>
          <a:prstGeom prst="rect">
            <a:avLst/>
          </a:prstGeom>
        </p:spPr>
      </p:pic>
      <p:sp>
        <p:nvSpPr>
          <p:cNvPr id="4" name="TextBox 3"/>
          <p:cNvSpPr txBox="1"/>
          <p:nvPr/>
        </p:nvSpPr>
        <p:spPr>
          <a:xfrm>
            <a:off x="2771800" y="1331476"/>
            <a:ext cx="1108334" cy="369332"/>
          </a:xfrm>
          <a:prstGeom prst="rect">
            <a:avLst/>
          </a:prstGeom>
          <a:noFill/>
        </p:spPr>
        <p:txBody>
          <a:bodyPr wrap="none" rtlCol="0">
            <a:spAutoFit/>
          </a:bodyPr>
          <a:lstStyle/>
          <a:p>
            <a:r>
              <a:rPr lang="en-US" dirty="0" smtClean="0"/>
              <a:t>promoter</a:t>
            </a:r>
            <a:endParaRPr lang="en-US" dirty="0"/>
          </a:p>
        </p:txBody>
      </p:sp>
      <p:sp>
        <p:nvSpPr>
          <p:cNvPr id="5" name="TextBox 4"/>
          <p:cNvSpPr txBox="1"/>
          <p:nvPr/>
        </p:nvSpPr>
        <p:spPr>
          <a:xfrm>
            <a:off x="1735474" y="1084094"/>
            <a:ext cx="2019603" cy="369332"/>
          </a:xfrm>
          <a:prstGeom prst="rect">
            <a:avLst/>
          </a:prstGeom>
          <a:noFill/>
        </p:spPr>
        <p:txBody>
          <a:bodyPr wrap="none" rtlCol="0">
            <a:spAutoFit/>
          </a:bodyPr>
          <a:lstStyle/>
          <a:p>
            <a:r>
              <a:rPr lang="en-US" dirty="0" smtClean="0"/>
              <a:t>GAL4-binding site</a:t>
            </a:r>
            <a:endParaRPr lang="en-US" dirty="0"/>
          </a:p>
        </p:txBody>
      </p:sp>
    </p:spTree>
    <p:extLst>
      <p:ext uri="{BB962C8B-B14F-4D97-AF65-F5344CB8AC3E}">
        <p14:creationId xmlns:p14="http://schemas.microsoft.com/office/powerpoint/2010/main" val="522892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GB" dirty="0"/>
          </a:p>
        </p:txBody>
      </p:sp>
      <p:sp>
        <p:nvSpPr>
          <p:cNvPr id="3" name="Content Placeholder 2"/>
          <p:cNvSpPr>
            <a:spLocks noGrp="1"/>
          </p:cNvSpPr>
          <p:nvPr>
            <p:ph idx="1"/>
          </p:nvPr>
        </p:nvSpPr>
        <p:spPr>
          <a:xfrm>
            <a:off x="540000" y="1359871"/>
            <a:ext cx="8334000" cy="4428000"/>
          </a:xfrm>
        </p:spPr>
        <p:txBody>
          <a:bodyPr/>
          <a:lstStyle/>
          <a:p>
            <a:r>
              <a:rPr lang="en-US" dirty="0" smtClean="0"/>
              <a:t>Conserved sites have important functions (in proteins and DNA)</a:t>
            </a:r>
          </a:p>
          <a:p>
            <a:endParaRPr lang="en-US" dirty="0"/>
          </a:p>
          <a:p>
            <a:r>
              <a:rPr lang="en-US" dirty="0" smtClean="0"/>
              <a:t>Conservation in sub-groups can point to specificity determining residues</a:t>
            </a:r>
          </a:p>
          <a:p>
            <a:endParaRPr lang="en-US" dirty="0"/>
          </a:p>
          <a:p>
            <a:r>
              <a:rPr lang="en-US" dirty="0" smtClean="0"/>
              <a:t>Conservation of PTM residues points to functional PTMs</a:t>
            </a:r>
          </a:p>
          <a:p>
            <a:endParaRPr lang="en-US" dirty="0"/>
          </a:p>
          <a:p>
            <a:r>
              <a:rPr lang="en-US" dirty="0" smtClean="0"/>
              <a:t>Co-evolving (PTM) residues interact</a:t>
            </a:r>
            <a:endParaRPr lang="en-GB" dirty="0"/>
          </a:p>
        </p:txBody>
      </p:sp>
    </p:spTree>
    <p:extLst>
      <p:ext uri="{BB962C8B-B14F-4D97-AF65-F5344CB8AC3E}">
        <p14:creationId xmlns:p14="http://schemas.microsoft.com/office/powerpoint/2010/main" val="144512786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BE" dirty="0" smtClean="0"/>
              <a:t>Assignment</a:t>
            </a:r>
            <a:endParaRPr lang="nl-BE" dirty="0"/>
          </a:p>
        </p:txBody>
      </p:sp>
      <p:sp>
        <p:nvSpPr>
          <p:cNvPr id="5" name="Ondertitel 4"/>
          <p:cNvSpPr>
            <a:spLocks noGrp="1"/>
          </p:cNvSpPr>
          <p:nvPr>
            <p:ph type="subTitle" idx="1"/>
          </p:nvPr>
        </p:nvSpPr>
        <p:spPr/>
        <p:txBody>
          <a:bodyPr/>
          <a:lstStyle/>
          <a:p>
            <a:endParaRPr lang="nl-BE"/>
          </a:p>
        </p:txBody>
      </p:sp>
    </p:spTree>
    <p:extLst>
      <p:ext uri="{BB962C8B-B14F-4D97-AF65-F5344CB8AC3E}">
        <p14:creationId xmlns:p14="http://schemas.microsoft.com/office/powerpoint/2010/main" val="270790249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Phosphorylation conservation</a:t>
            </a:r>
            <a:endParaRPr lang="en-GB" dirty="0"/>
          </a:p>
        </p:txBody>
      </p:sp>
      <p:sp>
        <p:nvSpPr>
          <p:cNvPr id="5" name="Content Placeholder 4"/>
          <p:cNvSpPr>
            <a:spLocks noGrp="1"/>
          </p:cNvSpPr>
          <p:nvPr>
            <p:ph idx="1"/>
          </p:nvPr>
        </p:nvSpPr>
        <p:spPr/>
        <p:txBody>
          <a:bodyPr/>
          <a:lstStyle/>
          <a:p>
            <a:r>
              <a:rPr lang="en-US" sz="1800" dirty="0" smtClean="0"/>
              <a:t>Find the protein </a:t>
            </a:r>
            <a:r>
              <a:rPr lang="en-GB" sz="1800" dirty="0" smtClean="0"/>
              <a:t>MPN665 from </a:t>
            </a:r>
            <a:r>
              <a:rPr lang="en-GB" sz="1800" dirty="0" err="1" smtClean="0"/>
              <a:t>UniProt</a:t>
            </a:r>
            <a:endParaRPr lang="en-GB" sz="1800" dirty="0" smtClean="0"/>
          </a:p>
          <a:p>
            <a:r>
              <a:rPr lang="en-US" sz="1800" dirty="0"/>
              <a:t>What is the species distribution of this protein coding gene? (Hint: use STRING</a:t>
            </a:r>
            <a:r>
              <a:rPr lang="en-US" sz="1800" dirty="0" smtClean="0"/>
              <a:t>)</a:t>
            </a:r>
          </a:p>
          <a:p>
            <a:r>
              <a:rPr lang="en-US" sz="1800" dirty="0" smtClean="0"/>
              <a:t>What are the predicted </a:t>
            </a:r>
            <a:r>
              <a:rPr lang="en-US" sz="1800" dirty="0" err="1" smtClean="0"/>
              <a:t>interactors</a:t>
            </a:r>
            <a:r>
              <a:rPr lang="en-US" sz="1800" dirty="0" smtClean="0"/>
              <a:t>.</a:t>
            </a:r>
          </a:p>
          <a:p>
            <a:r>
              <a:rPr lang="en-US" sz="1800" dirty="0" smtClean="0"/>
              <a:t>Is it part of an annotated pathway?</a:t>
            </a:r>
            <a:endParaRPr lang="en-GB" sz="1800" dirty="0"/>
          </a:p>
          <a:p>
            <a:r>
              <a:rPr lang="en-US" sz="1800" dirty="0" smtClean="0"/>
              <a:t>In the supplementary tables of ‘Cross-talk ..’ find which residues of MPN665 are phosphorylated </a:t>
            </a:r>
            <a:r>
              <a:rPr lang="en-US" sz="1800" dirty="0" smtClean="0"/>
              <a:t>( </a:t>
            </a:r>
            <a:r>
              <a:rPr lang="en-US" sz="1800" dirty="0" smtClean="0">
                <a:hlinkClick r:id="rId2"/>
              </a:rPr>
              <a:t>www.embopress.org/doi/full/10.1038/msb.2012.4</a:t>
            </a:r>
            <a:r>
              <a:rPr lang="en-US" sz="1800" dirty="0" smtClean="0"/>
              <a:t> </a:t>
            </a:r>
            <a:r>
              <a:rPr lang="en-GB" sz="1800" dirty="0" smtClean="0"/>
              <a:t>) </a:t>
            </a:r>
            <a:r>
              <a:rPr lang="en-GB" sz="1800" dirty="0" smtClean="0"/>
              <a:t>Table S2</a:t>
            </a:r>
            <a:endParaRPr lang="en-US" sz="1800" dirty="0"/>
          </a:p>
          <a:p>
            <a:r>
              <a:rPr lang="en-US" sz="1800" dirty="0" smtClean="0"/>
              <a:t>Given the species distribution do you expect the phosphorylation sites to be conserved?</a:t>
            </a:r>
          </a:p>
          <a:p>
            <a:r>
              <a:rPr lang="en-US" sz="1800" dirty="0" smtClean="0"/>
              <a:t>Find the alignments in </a:t>
            </a:r>
            <a:r>
              <a:rPr lang="en-US" sz="1800" dirty="0" err="1" smtClean="0"/>
              <a:t>eggNOG</a:t>
            </a:r>
            <a:r>
              <a:rPr lang="en-US" sz="1800" dirty="0" smtClean="0"/>
              <a:t> and calculate the conservation in bacteria for each </a:t>
            </a:r>
            <a:r>
              <a:rPr lang="en-US" sz="1800" dirty="0" err="1" smtClean="0"/>
              <a:t>phosphosite</a:t>
            </a:r>
            <a:r>
              <a:rPr lang="en-US" sz="1800" dirty="0" smtClean="0"/>
              <a:t> of MPN665 (</a:t>
            </a:r>
            <a:r>
              <a:rPr lang="en-US" sz="1800" dirty="0" err="1" smtClean="0"/>
              <a:t>eg</a:t>
            </a:r>
            <a:r>
              <a:rPr lang="en-US" sz="1800" dirty="0" smtClean="0"/>
              <a:t> using Protein </a:t>
            </a:r>
            <a:r>
              <a:rPr lang="en-US" sz="1800" dirty="0"/>
              <a:t>Variability Server </a:t>
            </a:r>
            <a:r>
              <a:rPr lang="en-US" sz="1800" dirty="0">
                <a:hlinkClick r:id="rId3"/>
              </a:rPr>
              <a:t>http://imed.med.ucm.es/PVS</a:t>
            </a:r>
            <a:r>
              <a:rPr lang="en-US" sz="1800" dirty="0" smtClean="0">
                <a:hlinkClick r:id="rId3"/>
              </a:rPr>
              <a:t>/</a:t>
            </a:r>
            <a:r>
              <a:rPr lang="en-US" sz="1800" dirty="0" smtClean="0"/>
              <a:t> )</a:t>
            </a:r>
            <a:endParaRPr lang="en-US" sz="1800" dirty="0"/>
          </a:p>
          <a:p>
            <a:endParaRPr lang="en-US" sz="1800" dirty="0" smtClean="0"/>
          </a:p>
          <a:p>
            <a:r>
              <a:rPr lang="en-US" sz="1800" dirty="0" smtClean="0"/>
              <a:t>Do you expect these </a:t>
            </a:r>
            <a:r>
              <a:rPr lang="en-US" sz="1800" dirty="0" err="1" smtClean="0"/>
              <a:t>phosphosites</a:t>
            </a:r>
            <a:r>
              <a:rPr lang="en-US" sz="1800" dirty="0" smtClean="0"/>
              <a:t> to have an important function?</a:t>
            </a:r>
          </a:p>
        </p:txBody>
      </p:sp>
    </p:spTree>
    <p:extLst>
      <p:ext uri="{BB962C8B-B14F-4D97-AF65-F5344CB8AC3E}">
        <p14:creationId xmlns:p14="http://schemas.microsoft.com/office/powerpoint/2010/main" val="385922135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Read </a:t>
            </a:r>
            <a:r>
              <a:rPr lang="en-US" dirty="0" err="1" smtClean="0"/>
              <a:t>SequenceHarmony</a:t>
            </a:r>
            <a:r>
              <a:rPr lang="en-US" dirty="0" smtClean="0"/>
              <a:t> and msb20124</a:t>
            </a:r>
            <a:endParaRPr lang="en-US" dirty="0"/>
          </a:p>
        </p:txBody>
      </p:sp>
    </p:spTree>
    <p:extLst>
      <p:ext uri="{BB962C8B-B14F-4D97-AF65-F5344CB8AC3E}">
        <p14:creationId xmlns:p14="http://schemas.microsoft.com/office/powerpoint/2010/main" val="5912848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Conservation</a:t>
            </a:r>
            <a:endParaRPr lang="en-GB" dirty="0"/>
          </a:p>
        </p:txBody>
      </p:sp>
      <p:sp>
        <p:nvSpPr>
          <p:cNvPr id="3" name="Content Placeholder 2"/>
          <p:cNvSpPr>
            <a:spLocks noGrp="1"/>
          </p:cNvSpPr>
          <p:nvPr>
            <p:ph idx="1"/>
          </p:nvPr>
        </p:nvSpPr>
        <p:spPr/>
        <p:txBody>
          <a:bodyPr/>
          <a:lstStyle/>
          <a:p>
            <a:r>
              <a:rPr lang="en-US" dirty="0" smtClean="0"/>
              <a:t>Due to random changes, elements that are not ‘important’ tend to be not conserved</a:t>
            </a:r>
          </a:p>
          <a:p>
            <a:endParaRPr lang="en-US" dirty="0"/>
          </a:p>
          <a:p>
            <a:r>
              <a:rPr lang="en-US" dirty="0" smtClean="0"/>
              <a:t>Elements that have important functions tend to be conserved</a:t>
            </a:r>
            <a:endParaRPr lang="en-GB" dirty="0"/>
          </a:p>
        </p:txBody>
      </p:sp>
    </p:spTree>
    <p:extLst>
      <p:ext uri="{BB962C8B-B14F-4D97-AF65-F5344CB8AC3E}">
        <p14:creationId xmlns:p14="http://schemas.microsoft.com/office/powerpoint/2010/main" val="19554788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Some positions more conserved than others</a:t>
            </a:r>
            <a:endParaRPr lang="en-GB" dirty="0"/>
          </a:p>
        </p:txBody>
      </p:sp>
      <p:pic>
        <p:nvPicPr>
          <p:cNvPr id="3074" name="Picture 2" descr="http://www.ebi.ac.uk/thornton-srv/databases/valdarprograms/hb_al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2" y="1700808"/>
            <a:ext cx="9011626" cy="20882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540000" y="4077072"/>
            <a:ext cx="439204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a:cs typeface="Courier"/>
              </a:rPr>
              <a:t>0.000           #              ---S--------</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0.000           #              ---T--------</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0.000           #              ---S--------</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0.000           #              ---T--------</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0.000           #              ---S--------</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0.024           #              ---TM-M-----</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0.320           #              MMMSV-VVMM--</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0.278           #              VVVDHMHHGGG-</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0.500           #              LLLYLLWWLLL-</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0.603           #              SSSSTTTSSSS-</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0.391           #              PAAAPAAEDDD-</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0.424           #              AAAAEEEVGGQT</a:t>
            </a:r>
            <a:r>
              <a:rPr kumimoji="0" lang="en-US" altLang="en-US" sz="800" b="0" i="0" u="none" strike="noStrike" cap="none" normalizeH="0" baseline="0" dirty="0" smtClean="0">
                <a:ln>
                  <a:noFill/>
                </a:ln>
                <a:solidFill>
                  <a:srgbClr val="000000"/>
                </a:solidFill>
                <a:effectLst/>
                <a:latin typeface="Courier"/>
                <a:cs typeface="Courier"/>
              </a:rPr>
              <a:t> </a:t>
            </a:r>
            <a:r>
              <a:rPr kumimoji="0" lang="en-US" altLang="en-US" sz="1800" b="0" i="0" u="none" strike="noStrike" cap="none" normalizeH="0" baseline="0" dirty="0" smtClean="0">
                <a:ln>
                  <a:noFill/>
                </a:ln>
                <a:solidFill>
                  <a:schemeClr val="tx1"/>
                </a:solidFill>
                <a:effectLst/>
                <a:latin typeface="Courier"/>
                <a:cs typeface="Courier"/>
              </a:rPr>
              <a:t/>
            </a:r>
            <a:br>
              <a:rPr kumimoji="0" lang="en-US" altLang="en-US" sz="1800" b="0" i="0" u="none" strike="noStrike" cap="none" normalizeH="0" baseline="0" dirty="0" smtClean="0">
                <a:ln>
                  <a:noFill/>
                </a:ln>
                <a:solidFill>
                  <a:schemeClr val="tx1"/>
                </a:solidFill>
                <a:effectLst/>
                <a:latin typeface="Courier"/>
                <a:cs typeface="Courier"/>
              </a:rPr>
            </a:br>
            <a:r>
              <a:rPr kumimoji="0" lang="en-US" altLang="en-US" sz="1000" b="0" i="0" u="none" strike="noStrike" cap="none" normalizeH="0" baseline="0" dirty="0" smtClean="0">
                <a:ln>
                  <a:noFill/>
                </a:ln>
                <a:solidFill>
                  <a:srgbClr val="000000"/>
                </a:solidFill>
                <a:effectLst/>
                <a:latin typeface="Courier"/>
                <a:cs typeface="Courier"/>
              </a:rPr>
              <a:t>0.809           #              DDDDEEEEEEEE</a:t>
            </a:r>
            <a:r>
              <a:rPr kumimoji="0" lang="en-US" altLang="en-US" sz="800" b="0" i="0" u="none" strike="noStrike" cap="none" normalizeH="0" baseline="0" dirty="0" smtClean="0">
                <a:ln>
                  <a:noFill/>
                </a:ln>
                <a:solidFill>
                  <a:schemeClr val="tx1"/>
                </a:solidFill>
                <a:effectLst/>
                <a:latin typeface="Courier"/>
                <a:cs typeface="Courier"/>
              </a:rPr>
              <a:t> </a:t>
            </a:r>
            <a:endParaRPr kumimoji="0" lang="en-US" altLang="en-US" sz="1800" b="0" i="0" u="none" strike="noStrike" cap="none" normalizeH="0" baseline="0" dirty="0" smtClean="0">
              <a:ln>
                <a:noFill/>
              </a:ln>
              <a:solidFill>
                <a:schemeClr val="tx1"/>
              </a:solidFill>
              <a:effectLst/>
              <a:latin typeface="Courier"/>
              <a:cs typeface="Courier"/>
            </a:endParaRPr>
          </a:p>
        </p:txBody>
      </p:sp>
    </p:spTree>
    <p:extLst>
      <p:ext uri="{BB962C8B-B14F-4D97-AF65-F5344CB8AC3E}">
        <p14:creationId xmlns:p14="http://schemas.microsoft.com/office/powerpoint/2010/main" val="8844825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70029"/>
          <a:stretch/>
        </p:blipFill>
        <p:spPr>
          <a:xfrm>
            <a:off x="2411760" y="3441308"/>
            <a:ext cx="1837907" cy="3258897"/>
          </a:xfrm>
          <a:prstGeom prst="rect">
            <a:avLst/>
          </a:prstGeom>
        </p:spPr>
      </p:pic>
      <p:sp>
        <p:nvSpPr>
          <p:cNvPr id="2" name="Title 1"/>
          <p:cNvSpPr>
            <a:spLocks noGrp="1"/>
          </p:cNvSpPr>
          <p:nvPr>
            <p:ph type="title"/>
          </p:nvPr>
        </p:nvSpPr>
        <p:spPr/>
        <p:txBody>
          <a:bodyPr/>
          <a:lstStyle/>
          <a:p>
            <a:r>
              <a:rPr lang="en-US" dirty="0" err="1" smtClean="0"/>
              <a:t>Histidine</a:t>
            </a:r>
            <a:r>
              <a:rPr lang="en-US" dirty="0" smtClean="0"/>
              <a:t> kinase mechanism</a:t>
            </a:r>
            <a:endParaRPr lang="en-GB" dirty="0"/>
          </a:p>
        </p:txBody>
      </p:sp>
      <p:pic>
        <p:nvPicPr>
          <p:cNvPr id="25602" name="Picture 2" descr="File:HK mechanis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34" y="1244449"/>
            <a:ext cx="2955546" cy="23423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srcRect l="21755" b="70563"/>
          <a:stretch/>
        </p:blipFill>
        <p:spPr>
          <a:xfrm>
            <a:off x="4581744" y="4646863"/>
            <a:ext cx="2543896" cy="957064"/>
          </a:xfrm>
          <a:prstGeom prst="rect">
            <a:avLst/>
          </a:prstGeom>
        </p:spPr>
      </p:pic>
      <p:pic>
        <p:nvPicPr>
          <p:cNvPr id="6" name="Picture 5"/>
          <p:cNvPicPr>
            <a:picLocks noChangeAspect="1"/>
          </p:cNvPicPr>
          <p:nvPr/>
        </p:nvPicPr>
        <p:blipFill rotWithShape="1">
          <a:blip r:embed="rId6"/>
          <a:srcRect l="21652"/>
          <a:stretch/>
        </p:blipFill>
        <p:spPr>
          <a:xfrm>
            <a:off x="4581743" y="1412776"/>
            <a:ext cx="2547247" cy="3251200"/>
          </a:xfrm>
          <a:prstGeom prst="rect">
            <a:avLst/>
          </a:prstGeom>
        </p:spPr>
      </p:pic>
      <p:pic>
        <p:nvPicPr>
          <p:cNvPr id="7" name="Picture 6"/>
          <p:cNvPicPr>
            <a:picLocks noChangeAspect="1"/>
          </p:cNvPicPr>
          <p:nvPr/>
        </p:nvPicPr>
        <p:blipFill>
          <a:blip r:embed="rId7"/>
          <a:stretch>
            <a:fillRect/>
          </a:stretch>
        </p:blipFill>
        <p:spPr>
          <a:xfrm>
            <a:off x="7128990" y="1412776"/>
            <a:ext cx="330200" cy="3251200"/>
          </a:xfrm>
          <a:prstGeom prst="rect">
            <a:avLst/>
          </a:prstGeom>
        </p:spPr>
      </p:pic>
      <p:sp>
        <p:nvSpPr>
          <p:cNvPr id="8" name="TextBox 7"/>
          <p:cNvSpPr txBox="1"/>
          <p:nvPr/>
        </p:nvSpPr>
        <p:spPr>
          <a:xfrm>
            <a:off x="107504" y="6412686"/>
            <a:ext cx="2930760" cy="369332"/>
          </a:xfrm>
          <a:prstGeom prst="rect">
            <a:avLst/>
          </a:prstGeom>
          <a:noFill/>
        </p:spPr>
        <p:txBody>
          <a:bodyPr wrap="none" rtlCol="0">
            <a:spAutoFit/>
          </a:bodyPr>
          <a:lstStyle/>
          <a:p>
            <a:r>
              <a:rPr lang="en-US" dirty="0" err="1" smtClean="0"/>
              <a:t>Bhate</a:t>
            </a:r>
            <a:r>
              <a:rPr lang="en-US" dirty="0" smtClean="0"/>
              <a:t> et al, Structure 2015 </a:t>
            </a:r>
            <a:endParaRPr lang="en-US" dirty="0"/>
          </a:p>
        </p:txBody>
      </p:sp>
    </p:spTree>
    <p:extLst>
      <p:ext uri="{BB962C8B-B14F-4D97-AF65-F5344CB8AC3E}">
        <p14:creationId xmlns:p14="http://schemas.microsoft.com/office/powerpoint/2010/main" val="11298856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of measuring conservation</a:t>
            </a:r>
            <a:endParaRPr lang="en-GB" dirty="0"/>
          </a:p>
        </p:txBody>
      </p:sp>
      <p:sp>
        <p:nvSpPr>
          <p:cNvPr id="3" name="Content Placeholder 2"/>
          <p:cNvSpPr>
            <a:spLocks noGrp="1"/>
          </p:cNvSpPr>
          <p:nvPr>
            <p:ph idx="1"/>
          </p:nvPr>
        </p:nvSpPr>
        <p:spPr>
          <a:xfrm>
            <a:off x="611560" y="1349999"/>
            <a:ext cx="6041677" cy="4428000"/>
          </a:xfrm>
        </p:spPr>
        <p:txBody>
          <a:bodyPr/>
          <a:lstStyle/>
          <a:p>
            <a:r>
              <a:rPr lang="en-US" sz="1400" dirty="0" smtClean="0"/>
              <a:t>Variability</a:t>
            </a:r>
          </a:p>
          <a:p>
            <a:pPr lvl="1"/>
            <a:r>
              <a:rPr lang="en-US" sz="1400" dirty="0" smtClean="0"/>
              <a:t>Wu-</a:t>
            </a:r>
            <a:r>
              <a:rPr lang="en-US" sz="1400" dirty="0" err="1" smtClean="0"/>
              <a:t>Kabat</a:t>
            </a:r>
            <a:r>
              <a:rPr lang="en-US" sz="1400" dirty="0" smtClean="0"/>
              <a:t> 1977</a:t>
            </a:r>
          </a:p>
          <a:p>
            <a:pPr lvl="1"/>
            <a:r>
              <a:rPr lang="en-GB" sz="1400" dirty="0" smtClean="0"/>
              <a:t>N: </a:t>
            </a:r>
            <a:r>
              <a:rPr lang="en-GB" sz="1400" dirty="0"/>
              <a:t>the number of sequences in the alignment, </a:t>
            </a:r>
            <a:r>
              <a:rPr lang="en-GB" sz="1400" dirty="0" smtClean="0"/>
              <a:t>k: the </a:t>
            </a:r>
            <a:r>
              <a:rPr lang="en-GB" sz="1400" dirty="0"/>
              <a:t>number of different amino acids at a given position and </a:t>
            </a:r>
            <a:r>
              <a:rPr lang="en-GB" sz="1400" dirty="0" smtClean="0"/>
              <a:t>n: frequency of he </a:t>
            </a:r>
            <a:r>
              <a:rPr lang="en-GB" sz="1400" dirty="0"/>
              <a:t>most common amino acid at that </a:t>
            </a:r>
            <a:r>
              <a:rPr lang="en-GB" sz="1400" dirty="0" smtClean="0"/>
              <a:t>position</a:t>
            </a:r>
            <a:endParaRPr lang="en-US" sz="1400" dirty="0" smtClean="0"/>
          </a:p>
          <a:p>
            <a:r>
              <a:rPr lang="en-US" sz="1400" dirty="0" smtClean="0"/>
              <a:t>Shannon Entropy</a:t>
            </a:r>
          </a:p>
          <a:p>
            <a:pPr lvl="1"/>
            <a:r>
              <a:rPr lang="en-GB" sz="1400" dirty="0" smtClean="0"/>
              <a:t>Pi: </a:t>
            </a:r>
            <a:r>
              <a:rPr lang="en-GB" sz="1400" dirty="0"/>
              <a:t>fraction of residues of amino acid type </a:t>
            </a:r>
            <a:r>
              <a:rPr lang="en-GB" sz="1400" dirty="0" err="1"/>
              <a:t>i</a:t>
            </a:r>
            <a:r>
              <a:rPr lang="en-GB" sz="1400" dirty="0"/>
              <a:t>, </a:t>
            </a:r>
            <a:r>
              <a:rPr lang="en-GB" sz="1400" dirty="0" smtClean="0"/>
              <a:t>M: number </a:t>
            </a:r>
            <a:r>
              <a:rPr lang="en-GB" sz="1400" dirty="0"/>
              <a:t>of amino acid types (20</a:t>
            </a:r>
            <a:r>
              <a:rPr lang="en-GB" sz="1400" dirty="0" smtClean="0"/>
              <a:t>)</a:t>
            </a:r>
          </a:p>
          <a:p>
            <a:pPr lvl="1"/>
            <a:r>
              <a:rPr lang="en-US" sz="1400" dirty="0" smtClean="0"/>
              <a:t>Shannon 1948 (Sander &amp; Schneider 1991)</a:t>
            </a:r>
          </a:p>
          <a:p>
            <a:r>
              <a:rPr lang="en-US" sz="1400" dirty="0" smtClean="0"/>
              <a:t>Simpson Diversity</a:t>
            </a:r>
          </a:p>
          <a:p>
            <a:pPr lvl="1"/>
            <a:r>
              <a:rPr lang="en-GB" sz="1400" dirty="0" err="1"/>
              <a:t>n</a:t>
            </a:r>
            <a:r>
              <a:rPr lang="en-GB" sz="1400" dirty="0" err="1" smtClean="0"/>
              <a:t>i</a:t>
            </a:r>
            <a:r>
              <a:rPr lang="en-GB" sz="1400" dirty="0" smtClean="0"/>
              <a:t>: number </a:t>
            </a:r>
            <a:r>
              <a:rPr lang="en-GB" sz="1400" dirty="0"/>
              <a:t>of residues of type </a:t>
            </a:r>
            <a:r>
              <a:rPr lang="en-GB" sz="1400" dirty="0" err="1"/>
              <a:t>i</a:t>
            </a:r>
            <a:r>
              <a:rPr lang="en-GB" sz="1400" dirty="0"/>
              <a:t>, </a:t>
            </a:r>
            <a:r>
              <a:rPr lang="en-GB" sz="1400" dirty="0" smtClean="0"/>
              <a:t>N: </a:t>
            </a:r>
            <a:r>
              <a:rPr lang="en-GB" sz="1400" dirty="0"/>
              <a:t>total number of residues counted and </a:t>
            </a:r>
            <a:r>
              <a:rPr lang="en-GB" sz="1400" dirty="0" smtClean="0"/>
              <a:t>S: number </a:t>
            </a:r>
            <a:r>
              <a:rPr lang="en-GB" sz="1400" dirty="0"/>
              <a:t>of different symbol types per site</a:t>
            </a:r>
            <a:endParaRPr lang="en-US" sz="1400" dirty="0" smtClean="0"/>
          </a:p>
          <a:p>
            <a:r>
              <a:rPr lang="en-US" sz="1400" dirty="0" smtClean="0"/>
              <a:t>Physicochemical properties</a:t>
            </a:r>
          </a:p>
          <a:p>
            <a:pPr lvl="1"/>
            <a:r>
              <a:rPr lang="en-US" sz="1400" dirty="0" smtClean="0"/>
              <a:t>Taylor 1986</a:t>
            </a:r>
            <a:endParaRPr lang="en-GB" sz="1400" dirty="0"/>
          </a:p>
        </p:txBody>
      </p:sp>
      <p:pic>
        <p:nvPicPr>
          <p:cNvPr id="3074" name="Picture 2" descr="http://imed.med.ucm.es/icons/Wu_kabat_e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237" y="1390311"/>
            <a:ext cx="1914525" cy="6572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ed.med.ucm.es/icons/shanon_eq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371" y="2420888"/>
            <a:ext cx="1733550" cy="800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2214757184"/>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033" name="Equation" r:id="rId5" imgW="114300" imgH="165100" progId="Equation.3">
                  <p:embed/>
                </p:oleObj>
              </mc:Choice>
              <mc:Fallback>
                <p:oleObj name="Equation" r:id="rId5" imgW="114300" imgH="165100" progId="Equation.3">
                  <p:embed/>
                  <p:pic>
                    <p:nvPicPr>
                      <p:cNvPr id="0" name=""/>
                      <p:cNvPicPr/>
                      <p:nvPr/>
                    </p:nvPicPr>
                    <p:blipFill>
                      <a:blip r:embed="rId6"/>
                      <a:stretch>
                        <a:fillRect/>
                      </a:stretch>
                    </p:blipFill>
                    <p:spPr>
                      <a:xfrm>
                        <a:off x="4514850" y="3346450"/>
                        <a:ext cx="114300" cy="165100"/>
                      </a:xfrm>
                      <a:prstGeom prst="rect">
                        <a:avLst/>
                      </a:prstGeom>
                    </p:spPr>
                  </p:pic>
                </p:oleObj>
              </mc:Fallback>
            </mc:AlternateContent>
          </a:graphicData>
        </a:graphic>
      </p:graphicFrame>
      <p:pic>
        <p:nvPicPr>
          <p:cNvPr id="7" name="Picture 6"/>
          <p:cNvPicPr>
            <a:picLocks noChangeAspect="1"/>
          </p:cNvPicPr>
          <p:nvPr/>
        </p:nvPicPr>
        <p:blipFill>
          <a:blip r:embed="rId7"/>
          <a:stretch>
            <a:fillRect/>
          </a:stretch>
        </p:blipFill>
        <p:spPr>
          <a:xfrm>
            <a:off x="5364088" y="3511550"/>
            <a:ext cx="3327400" cy="685800"/>
          </a:xfrm>
          <a:prstGeom prst="rect">
            <a:avLst/>
          </a:prstGeom>
        </p:spPr>
      </p:pic>
    </p:spTree>
    <p:extLst>
      <p:ext uri="{BB962C8B-B14F-4D97-AF65-F5344CB8AC3E}">
        <p14:creationId xmlns:p14="http://schemas.microsoft.com/office/powerpoint/2010/main" val="14752094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GB" dirty="0"/>
          </a:p>
        </p:txBody>
      </p:sp>
      <p:pic>
        <p:nvPicPr>
          <p:cNvPr id="4098" name="Picture 2" descr="http://onlinelibrary.wiley.com/store/10.1002/prot.10146/asset/image_n/nfig001.gif?v=1&amp;t=hoqwuo11&amp;s=ab85b40088a5767f3076b0223a44f71446b25a9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55" y="1074802"/>
            <a:ext cx="5589593" cy="30742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med.med.ucm.es/icons/Wu_kabat_e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1196752"/>
            <a:ext cx="1914525" cy="6572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97634" y="4918903"/>
            <a:ext cx="4278760" cy="1169551"/>
          </a:xfrm>
          <a:prstGeom prst="rect">
            <a:avLst/>
          </a:prstGeom>
          <a:noFill/>
        </p:spPr>
        <p:txBody>
          <a:bodyPr wrap="none" rtlCol="0">
            <a:spAutoFit/>
          </a:bodyPr>
          <a:lstStyle/>
          <a:p>
            <a:r>
              <a:rPr lang="en-US" sz="1400" dirty="0" smtClean="0">
                <a:latin typeface="Courier"/>
                <a:cs typeface="Courier"/>
              </a:rPr>
              <a:t>N=10</a:t>
            </a:r>
          </a:p>
          <a:p>
            <a:r>
              <a:rPr lang="en-US" sz="1400" dirty="0" smtClean="0">
                <a:latin typeface="Courier"/>
                <a:cs typeface="Courier"/>
              </a:rPr>
              <a:t>V   1  2.2  4  2.2  6   6  10  7.5 100</a:t>
            </a:r>
          </a:p>
          <a:p>
            <a:r>
              <a:rPr lang="en-US" sz="1400" dirty="0" smtClean="0">
                <a:latin typeface="Courier"/>
                <a:cs typeface="Courier"/>
              </a:rPr>
              <a:t>H   0  0.5  1  0.5 1.4 1.5 1.5 1.5 3.3</a:t>
            </a:r>
          </a:p>
          <a:p>
            <a:r>
              <a:rPr lang="en-US" sz="1400" dirty="0" smtClean="0">
                <a:latin typeface="Courier"/>
                <a:cs typeface="Courier"/>
              </a:rPr>
              <a:t>D   0  0.2 0.6 0.2 0.6 0.7 0.7 0.7  1</a:t>
            </a:r>
          </a:p>
          <a:p>
            <a:r>
              <a:rPr lang="en-US" sz="1400" dirty="0" smtClean="0">
                <a:latin typeface="Courier"/>
                <a:cs typeface="Courier"/>
              </a:rPr>
              <a:t>  </a:t>
            </a:r>
            <a:endParaRPr lang="en-US" sz="1400" dirty="0">
              <a:latin typeface="Courier"/>
              <a:cs typeface="Courier"/>
            </a:endParaRPr>
          </a:p>
        </p:txBody>
      </p:sp>
      <p:sp>
        <p:nvSpPr>
          <p:cNvPr id="4" name="TextBox 3"/>
          <p:cNvSpPr txBox="1"/>
          <p:nvPr/>
        </p:nvSpPr>
        <p:spPr>
          <a:xfrm>
            <a:off x="1069155" y="4293096"/>
            <a:ext cx="4278760" cy="954107"/>
          </a:xfrm>
          <a:prstGeom prst="rect">
            <a:avLst/>
          </a:prstGeom>
          <a:noFill/>
        </p:spPr>
        <p:txBody>
          <a:bodyPr wrap="none" rtlCol="0">
            <a:spAutoFit/>
          </a:bodyPr>
          <a:lstStyle/>
          <a:p>
            <a:r>
              <a:rPr lang="en-US" sz="1400" dirty="0" smtClean="0">
                <a:latin typeface="Courier"/>
                <a:cs typeface="Courier"/>
              </a:rPr>
              <a:t>K   1   2   2   2   3   3   4   3  10</a:t>
            </a:r>
          </a:p>
          <a:p>
            <a:r>
              <a:rPr lang="en-US" sz="1400" dirty="0" smtClean="0">
                <a:latin typeface="Courier"/>
                <a:cs typeface="Courier"/>
              </a:rPr>
              <a:t>n  10   9   5   9   5   5   4   4   1</a:t>
            </a:r>
          </a:p>
          <a:p>
            <a:r>
              <a:rPr lang="en-US" sz="1400" dirty="0" smtClean="0">
                <a:latin typeface="Courier"/>
                <a:cs typeface="Courier"/>
              </a:rPr>
              <a:t>S   1   2   2   2   3   3   3   3  10</a:t>
            </a:r>
          </a:p>
          <a:p>
            <a:r>
              <a:rPr lang="en-US" sz="1400" dirty="0" smtClean="0">
                <a:latin typeface="Courier"/>
                <a:cs typeface="Courier"/>
              </a:rPr>
              <a:t> </a:t>
            </a:r>
            <a:endParaRPr lang="en-US" sz="1400" dirty="0">
              <a:latin typeface="Courier"/>
              <a:cs typeface="Courier"/>
            </a:endParaRPr>
          </a:p>
        </p:txBody>
      </p:sp>
      <p:pic>
        <p:nvPicPr>
          <p:cNvPr id="7" name="Picture 4" descr="http://imed.med.ucm.es/icons/shanon_eq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2447921"/>
            <a:ext cx="1733550" cy="800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177541"/>
            <a:ext cx="4894414" cy="646331"/>
          </a:xfrm>
          <a:prstGeom prst="rect">
            <a:avLst/>
          </a:prstGeom>
          <a:noFill/>
        </p:spPr>
        <p:txBody>
          <a:bodyPr wrap="none" rtlCol="0">
            <a:spAutoFit/>
          </a:bodyPr>
          <a:lstStyle/>
          <a:p>
            <a:r>
              <a:rPr lang="en-US" dirty="0" smtClean="0">
                <a:latin typeface="Courier"/>
                <a:cs typeface="Courier"/>
              </a:rPr>
              <a:t>H = -1*(0.9 log(0.9)+0.1 log(0.1))</a:t>
            </a:r>
          </a:p>
          <a:p>
            <a:r>
              <a:rPr lang="en-US" dirty="0" smtClean="0">
                <a:latin typeface="Courier"/>
                <a:cs typeface="Courier"/>
              </a:rPr>
              <a:t>D = 1- (9*8+1*0)/(10*9)</a:t>
            </a:r>
            <a:endParaRPr lang="en-US" dirty="0">
              <a:latin typeface="Courier"/>
              <a:cs typeface="Courier"/>
            </a:endParaRPr>
          </a:p>
        </p:txBody>
      </p:sp>
      <p:cxnSp>
        <p:nvCxnSpPr>
          <p:cNvPr id="9" name="Straight Arrow Connector 8"/>
          <p:cNvCxnSpPr/>
          <p:nvPr/>
        </p:nvCxnSpPr>
        <p:spPr>
          <a:xfrm flipV="1">
            <a:off x="2051720" y="5873010"/>
            <a:ext cx="0" cy="2922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1" name="Chart 10"/>
          <p:cNvGraphicFramePr>
            <a:graphicFrameLocks/>
          </p:cNvGraphicFramePr>
          <p:nvPr>
            <p:extLst>
              <p:ext uri="{D42A27DB-BD31-4B8C-83A1-F6EECF244321}">
                <p14:modId xmlns:p14="http://schemas.microsoft.com/office/powerpoint/2010/main" val="1285675291"/>
              </p:ext>
            </p:extLst>
          </p:nvPr>
        </p:nvGraphicFramePr>
        <p:xfrm>
          <a:off x="5935893" y="4407213"/>
          <a:ext cx="3231843" cy="2102423"/>
        </p:xfrm>
        <a:graphic>
          <a:graphicData uri="http://schemas.openxmlformats.org/drawingml/2006/chart">
            <c:chart xmlns:c="http://schemas.openxmlformats.org/drawingml/2006/chart" xmlns:r="http://schemas.openxmlformats.org/officeDocument/2006/relationships" r:id="rId5"/>
          </a:graphicData>
        </a:graphic>
      </p:graphicFrame>
      <p:cxnSp>
        <p:nvCxnSpPr>
          <p:cNvPr id="12" name="Straight Connector 11"/>
          <p:cNvCxnSpPr/>
          <p:nvPr/>
        </p:nvCxnSpPr>
        <p:spPr>
          <a:xfrm>
            <a:off x="6116148" y="6381328"/>
            <a:ext cx="29523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116148" y="4797152"/>
            <a:ext cx="0" cy="1597297"/>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558609" y="6429854"/>
            <a:ext cx="372818" cy="369332"/>
          </a:xfrm>
          <a:prstGeom prst="rect">
            <a:avLst/>
          </a:prstGeom>
          <a:noFill/>
        </p:spPr>
        <p:txBody>
          <a:bodyPr wrap="none" rtlCol="0">
            <a:spAutoFit/>
          </a:bodyPr>
          <a:lstStyle/>
          <a:p>
            <a:r>
              <a:rPr lang="en-US" dirty="0" smtClean="0"/>
              <a:t>P</a:t>
            </a:r>
            <a:r>
              <a:rPr lang="en-US" baseline="-25000" dirty="0" smtClean="0"/>
              <a:t>i</a:t>
            </a:r>
            <a:endParaRPr lang="en-US" baseline="-25000" dirty="0"/>
          </a:p>
        </p:txBody>
      </p:sp>
      <p:sp>
        <p:nvSpPr>
          <p:cNvPr id="18" name="TextBox 17"/>
          <p:cNvSpPr txBox="1"/>
          <p:nvPr/>
        </p:nvSpPr>
        <p:spPr>
          <a:xfrm rot="16200000">
            <a:off x="5358593" y="5488259"/>
            <a:ext cx="1031465" cy="369332"/>
          </a:xfrm>
          <a:prstGeom prst="rect">
            <a:avLst/>
          </a:prstGeom>
          <a:noFill/>
        </p:spPr>
        <p:txBody>
          <a:bodyPr wrap="none" rtlCol="0">
            <a:spAutoFit/>
          </a:bodyPr>
          <a:lstStyle/>
          <a:p>
            <a:r>
              <a:rPr lang="en-US" dirty="0" smtClean="0"/>
              <a:t>-P</a:t>
            </a:r>
            <a:r>
              <a:rPr lang="en-US" baseline="-25000" dirty="0" smtClean="0"/>
              <a:t>i</a:t>
            </a:r>
            <a:r>
              <a:rPr lang="en-US" dirty="0" smtClean="0"/>
              <a:t>log</a:t>
            </a:r>
            <a:r>
              <a:rPr lang="en-US" baseline="-25000" dirty="0" smtClean="0"/>
              <a:t>2</a:t>
            </a:r>
            <a:r>
              <a:rPr lang="en-US" dirty="0" smtClean="0"/>
              <a:t>P</a:t>
            </a:r>
            <a:r>
              <a:rPr lang="en-US" baseline="-25000" dirty="0" smtClean="0"/>
              <a:t>i</a:t>
            </a:r>
            <a:endParaRPr lang="en-US" baseline="-25000" dirty="0"/>
          </a:p>
        </p:txBody>
      </p:sp>
      <p:sp>
        <p:nvSpPr>
          <p:cNvPr id="17" name="TextBox 16"/>
          <p:cNvSpPr txBox="1"/>
          <p:nvPr/>
        </p:nvSpPr>
        <p:spPr>
          <a:xfrm>
            <a:off x="5977004" y="6300028"/>
            <a:ext cx="323188" cy="369332"/>
          </a:xfrm>
          <a:prstGeom prst="rect">
            <a:avLst/>
          </a:prstGeom>
          <a:noFill/>
        </p:spPr>
        <p:txBody>
          <a:bodyPr wrap="none" rtlCol="0">
            <a:spAutoFit/>
          </a:bodyPr>
          <a:lstStyle/>
          <a:p>
            <a:r>
              <a:rPr lang="en-US" dirty="0" smtClean="0">
                <a:latin typeface="Courier"/>
                <a:cs typeface="Courier"/>
              </a:rPr>
              <a:t>0</a:t>
            </a:r>
            <a:endParaRPr lang="en-US" dirty="0">
              <a:latin typeface="Courier"/>
              <a:cs typeface="Courier"/>
            </a:endParaRPr>
          </a:p>
        </p:txBody>
      </p:sp>
      <p:sp>
        <p:nvSpPr>
          <p:cNvPr id="20" name="TextBox 19"/>
          <p:cNvSpPr txBox="1"/>
          <p:nvPr/>
        </p:nvSpPr>
        <p:spPr>
          <a:xfrm>
            <a:off x="5815410" y="6165304"/>
            <a:ext cx="323188" cy="369332"/>
          </a:xfrm>
          <a:prstGeom prst="rect">
            <a:avLst/>
          </a:prstGeom>
          <a:noFill/>
        </p:spPr>
        <p:txBody>
          <a:bodyPr wrap="none" rtlCol="0">
            <a:spAutoFit/>
          </a:bodyPr>
          <a:lstStyle/>
          <a:p>
            <a:r>
              <a:rPr lang="en-US" dirty="0" smtClean="0">
                <a:latin typeface="Courier"/>
                <a:cs typeface="Courier"/>
              </a:rPr>
              <a:t>0</a:t>
            </a:r>
            <a:endParaRPr lang="en-US" dirty="0">
              <a:latin typeface="Courier"/>
              <a:cs typeface="Courier"/>
            </a:endParaRPr>
          </a:p>
        </p:txBody>
      </p:sp>
      <p:sp>
        <p:nvSpPr>
          <p:cNvPr id="21" name="TextBox 20"/>
          <p:cNvSpPr txBox="1"/>
          <p:nvPr/>
        </p:nvSpPr>
        <p:spPr>
          <a:xfrm>
            <a:off x="8388424" y="6349970"/>
            <a:ext cx="323188" cy="369332"/>
          </a:xfrm>
          <a:prstGeom prst="rect">
            <a:avLst/>
          </a:prstGeom>
          <a:noFill/>
        </p:spPr>
        <p:txBody>
          <a:bodyPr wrap="none" rtlCol="0">
            <a:spAutoFit/>
          </a:bodyPr>
          <a:lstStyle/>
          <a:p>
            <a:r>
              <a:rPr lang="en-US" dirty="0" smtClean="0">
                <a:latin typeface="Courier"/>
                <a:cs typeface="Courier"/>
              </a:rPr>
              <a:t>1</a:t>
            </a:r>
            <a:endParaRPr lang="en-US" dirty="0">
              <a:latin typeface="Courier"/>
              <a:cs typeface="Courier"/>
            </a:endParaRPr>
          </a:p>
        </p:txBody>
      </p:sp>
      <p:sp>
        <p:nvSpPr>
          <p:cNvPr id="22" name="TextBox 21"/>
          <p:cNvSpPr txBox="1"/>
          <p:nvPr/>
        </p:nvSpPr>
        <p:spPr>
          <a:xfrm>
            <a:off x="5501047" y="4581128"/>
            <a:ext cx="600232" cy="369332"/>
          </a:xfrm>
          <a:prstGeom prst="rect">
            <a:avLst/>
          </a:prstGeom>
          <a:noFill/>
        </p:spPr>
        <p:txBody>
          <a:bodyPr wrap="none" rtlCol="0">
            <a:spAutoFit/>
          </a:bodyPr>
          <a:lstStyle/>
          <a:p>
            <a:r>
              <a:rPr lang="en-US" dirty="0" smtClean="0">
                <a:latin typeface="Courier"/>
                <a:cs typeface="Courier"/>
              </a:rPr>
              <a:t>0.5</a:t>
            </a:r>
            <a:endParaRPr lang="en-US" dirty="0">
              <a:latin typeface="Courier"/>
              <a:cs typeface="Courier"/>
            </a:endParaRPr>
          </a:p>
        </p:txBody>
      </p:sp>
      <p:pic>
        <p:nvPicPr>
          <p:cNvPr id="26" name="Picture 25"/>
          <p:cNvPicPr>
            <a:picLocks noChangeAspect="1"/>
          </p:cNvPicPr>
          <p:nvPr/>
        </p:nvPicPr>
        <p:blipFill>
          <a:blip r:embed="rId6"/>
          <a:stretch>
            <a:fillRect/>
          </a:stretch>
        </p:blipFill>
        <p:spPr>
          <a:xfrm>
            <a:off x="5677234" y="3950196"/>
            <a:ext cx="3327400" cy="685800"/>
          </a:xfrm>
          <a:prstGeom prst="rect">
            <a:avLst/>
          </a:prstGeom>
        </p:spPr>
      </p:pic>
    </p:spTree>
    <p:extLst>
      <p:ext uri="{BB962C8B-B14F-4D97-AF65-F5344CB8AC3E}">
        <p14:creationId xmlns:p14="http://schemas.microsoft.com/office/powerpoint/2010/main" val="782907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7" grpId="0"/>
      <p:bldP spid="20" grpId="0"/>
      <p:bldP spid="21" grpId="0"/>
      <p:bldP spid="22" grpId="0"/>
    </p:bldLst>
  </p:timing>
</p:sld>
</file>

<file path=ppt/theme/theme1.xml><?xml version="1.0" encoding="utf-8"?>
<a:theme xmlns:a="http://schemas.openxmlformats.org/drawingml/2006/main" name="corporate-KULeuven">
  <a:themeElements>
    <a:clrScheme name="KULeuven-Themakleuren">
      <a:dk1>
        <a:srgbClr val="00407A"/>
      </a:dk1>
      <a:lt1>
        <a:srgbClr val="FFFFFF"/>
      </a:lt1>
      <a:dk2>
        <a:srgbClr val="00407A"/>
      </a:dk2>
      <a:lt2>
        <a:srgbClr val="FFFFFF"/>
      </a:lt2>
      <a:accent1>
        <a:srgbClr val="1D8DB0"/>
      </a:accent1>
      <a:accent2>
        <a:srgbClr val="116E8A"/>
      </a:accent2>
      <a:accent3>
        <a:srgbClr val="52BDEC"/>
      </a:accent3>
      <a:accent4>
        <a:srgbClr val="00407A"/>
      </a:accent4>
      <a:accent5>
        <a:srgbClr val="7F7F7F"/>
      </a:accent5>
      <a:accent6>
        <a:srgbClr val="595959"/>
      </a:accent6>
      <a:hlink>
        <a:srgbClr val="1D8DB0"/>
      </a:hlink>
      <a:folHlink>
        <a:srgbClr val="00407A"/>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orporate-KU Leuven-Liggend-Achtergrond Wit en Watermerk">
  <a:themeElements>
    <a:clrScheme name="KULeuven-Themakleuren">
      <a:dk1>
        <a:srgbClr val="00407A"/>
      </a:dk1>
      <a:lt1>
        <a:srgbClr val="FFFFFF"/>
      </a:lt1>
      <a:dk2>
        <a:srgbClr val="00407A"/>
      </a:dk2>
      <a:lt2>
        <a:srgbClr val="FFFFFF"/>
      </a:lt2>
      <a:accent1>
        <a:srgbClr val="1D8DB0"/>
      </a:accent1>
      <a:accent2>
        <a:srgbClr val="116E8A"/>
      </a:accent2>
      <a:accent3>
        <a:srgbClr val="86BCE5"/>
      </a:accent3>
      <a:accent4>
        <a:srgbClr val="00407A"/>
      </a:accent4>
      <a:accent5>
        <a:srgbClr val="7F7F7F"/>
      </a:accent5>
      <a:accent6>
        <a:srgbClr val="595959"/>
      </a:accent6>
      <a:hlink>
        <a:srgbClr val="009999"/>
      </a:hlink>
      <a:folHlink>
        <a:srgbClr val="800080"/>
      </a:folHlink>
    </a:clrScheme>
    <a:fontScheme name="KULeuven">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6E8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corporate-KULeuven</Template>
  <TotalTime>7634</TotalTime>
  <Words>2071</Words>
  <Application>Microsoft Macintosh PowerPoint</Application>
  <PresentationFormat>On-screen Show (4:3)</PresentationFormat>
  <Paragraphs>200</Paragraphs>
  <Slides>47</Slides>
  <Notes>6</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47</vt:i4>
      </vt:variant>
    </vt:vector>
  </HeadingPairs>
  <TitlesOfParts>
    <vt:vector size="50" baseType="lpstr">
      <vt:lpstr>corporate-KULeuven</vt:lpstr>
      <vt:lpstr>Corporate-KU Leuven-Liggend-Achtergrond Wit en Watermerk</vt:lpstr>
      <vt:lpstr>Equation</vt:lpstr>
      <vt:lpstr>Sequence conservation</vt:lpstr>
      <vt:lpstr>Conservation in sequences</vt:lpstr>
      <vt:lpstr>Functions leave footprints in genomes</vt:lpstr>
      <vt:lpstr>Evolution</vt:lpstr>
      <vt:lpstr>Conservation</vt:lpstr>
      <vt:lpstr>Some positions more conserved than others</vt:lpstr>
      <vt:lpstr>Histidine kinase mechanism</vt:lpstr>
      <vt:lpstr>Ways of measuring conservation</vt:lpstr>
      <vt:lpstr>Example</vt:lpstr>
      <vt:lpstr>Physicochemical properties of amino acids</vt:lpstr>
      <vt:lpstr>Conserved patches can identify binding sites</vt:lpstr>
      <vt:lpstr>PowerPoint Presentation</vt:lpstr>
      <vt:lpstr>Implementing a score</vt:lpstr>
      <vt:lpstr>Example Sequence Harmony</vt:lpstr>
      <vt:lpstr>SMAD subtypes</vt:lpstr>
      <vt:lpstr>Phosphorylation of proteins</vt:lpstr>
      <vt:lpstr>Phosphorylation  mass spectrometry</vt:lpstr>
      <vt:lpstr>Functions of phosphorylations</vt:lpstr>
      <vt:lpstr>Functions of phosphorylations</vt:lpstr>
      <vt:lpstr>Functions of phosphorylations</vt:lpstr>
      <vt:lpstr>PowerPoint Presentation</vt:lpstr>
      <vt:lpstr>PTMs in interactions more conserved</vt:lpstr>
      <vt:lpstr>Conserved PTM in interface</vt:lpstr>
      <vt:lpstr>Carboxylation</vt:lpstr>
      <vt:lpstr>Ubiquitination</vt:lpstr>
      <vt:lpstr>palmitoylation</vt:lpstr>
      <vt:lpstr>Protein glycosylation</vt:lpstr>
      <vt:lpstr>Carboxylation most conserved PTM</vt:lpstr>
      <vt:lpstr>Co-evolving sites</vt:lpstr>
      <vt:lpstr>Co-evolving sites are often in physical proximity</vt:lpstr>
      <vt:lpstr>EVfold</vt:lpstr>
      <vt:lpstr>Evfold: Direct Information predicts structural contacts</vt:lpstr>
      <vt:lpstr>EVFold</vt:lpstr>
      <vt:lpstr>Co-evolution of PTM sites</vt:lpstr>
      <vt:lpstr>Co-evolving PTM sites are close in 3D</vt:lpstr>
      <vt:lpstr>Histone code</vt:lpstr>
      <vt:lpstr>Phos and palmitoylation</vt:lpstr>
      <vt:lpstr>Types of PTM-interactions</vt:lpstr>
      <vt:lpstr>Conservation of non-coding DNA</vt:lpstr>
      <vt:lpstr>Phylo-HMM in phastCONS</vt:lpstr>
      <vt:lpstr>PowerPoint Presentation</vt:lpstr>
      <vt:lpstr>phastCons browser</vt:lpstr>
      <vt:lpstr>phastCons browser</vt:lpstr>
      <vt:lpstr>Summary</vt:lpstr>
      <vt:lpstr>Assignment</vt:lpstr>
      <vt:lpstr>Phosphorylation conservation</vt:lpstr>
      <vt:lpstr>Homework</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conservation</dc:title>
  <dc:creator>van Noort, Vera</dc:creator>
  <dc:description>Huisstijl KU Leuven - versie 24 juli 2012</dc:description>
  <cp:lastModifiedBy>Vera van Noort</cp:lastModifiedBy>
  <cp:revision>58</cp:revision>
  <dcterms:created xsi:type="dcterms:W3CDTF">2013-12-02T08:27:15Z</dcterms:created>
  <dcterms:modified xsi:type="dcterms:W3CDTF">2019-12-10T14:18:37Z</dcterms:modified>
</cp:coreProperties>
</file>